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80" Type="http://schemas.openxmlformats.org/officeDocument/2006/relationships/viewProps" Target="viewProps.xml" /><Relationship Id="rId79" Type="http://schemas.openxmlformats.org/officeDocument/2006/relationships/presProps" Target="presProps.xml" /><Relationship Id="rId1" Type="http://schemas.openxmlformats.org/officeDocument/2006/relationships/slideMaster" Target="slideMasters/slideMaster1.xml" /><Relationship Id="rId82" Type="http://schemas.openxmlformats.org/officeDocument/2006/relationships/tableStyles" Target="tableStyles.xml" /><Relationship Id="rId81"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slide" Target="slide77.xml" /><Relationship Id="rId3" Type="http://schemas.openxmlformats.org/officeDocument/2006/relationships/slide" Target="slide77.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3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pn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3.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14.png"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6.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8.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9.png"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0.png"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1.png"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7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3.png"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4.png"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5.png"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28/AAC.00054-16" TargetMode="External" /><Relationship Id="rId3" Type="http://schemas.openxmlformats.org/officeDocument/2006/relationships/hyperlink" Target="https://doi.org/10.1007/s00280-020-04179-w" TargetMode="External" /><Relationship Id="rId4" Type="http://schemas.openxmlformats.org/officeDocument/2006/relationships/hyperlink" Target="https://doi.org/10.1093/cid/ciaa358" TargetMode="External" /><Relationship Id="rId5" Type="http://schemas.openxmlformats.org/officeDocument/2006/relationships/hyperlink" Target="https://doi.org/10.1086/598327" TargetMode="External" /><Relationship Id="rId6" Type="http://schemas.openxmlformats.org/officeDocument/2006/relationships/hyperlink" Target="https://doi.org/10.1016/S2352-3026(21)00232-5" TargetMode="External" /><Relationship Id="rId7" Type="http://schemas.openxmlformats.org/officeDocument/2006/relationships/hyperlink" Target="https://doi.org/10.1056/NEJMoa1509388" TargetMode="External" /><Relationship Id="rId8" Type="http://schemas.openxmlformats.org/officeDocument/2006/relationships/hyperlink" Target="https://doi.org/10.1093/cid/cix687" TargetMode="External" /><Relationship Id="rId9" Type="http://schemas.openxmlformats.org/officeDocument/2006/relationships/hyperlink" Target="https://doi.org/10.1080/10428194.2020.1775215" TargetMode="External" /><Relationship Id="rId10" Type="http://schemas.openxmlformats.org/officeDocument/2006/relationships/hyperlink" Target="https://doi.org/10.1182/blood-2017-11-818286" TargetMode="External" /><Relationship Id="rId11" Type="http://schemas.openxmlformats.org/officeDocument/2006/relationships/hyperlink" Target="https://doi.org/10.1128/AAC.01527-13" TargetMode="External" /><Relationship Id="rId12" Type="http://schemas.openxmlformats.org/officeDocument/2006/relationships/hyperlink" Target="https://doi.org/10.1016/j.idc.2021.03.005" TargetMode="External" /><Relationship Id="rId13" Type="http://schemas.openxmlformats.org/officeDocument/2006/relationships/hyperlink" Target="https://doi.org/10.1002/cncr.33933" TargetMode="External" /><Relationship Id="rId14" Type="http://schemas.openxmlformats.org/officeDocument/2006/relationships/hyperlink" Target="https://doi.org/10.1016/S2352-3026(21)00270-2" TargetMode="External" /><Relationship Id="rId15" Type="http://schemas.openxmlformats.org/officeDocument/2006/relationships/hyperlink" Target="https://doi.org/10.1002/cpt.620" TargetMode="External" /><Relationship Id="rId16" Type="http://schemas.openxmlformats.org/officeDocument/2006/relationships/hyperlink" Target="https://doi.org/10.1111/tid.13007" TargetMode="External" /><Relationship Id="rId17" Type="http://schemas.openxmlformats.org/officeDocument/2006/relationships/hyperlink" Target="https://doi.org/10.1177/0897190018790688" TargetMode="External" /><Relationship Id="rId18" Type="http://schemas.openxmlformats.org/officeDocument/2006/relationships/hyperlink" Target="https://doi.org/10.4065/mcp.2011.0247" TargetMode="External" /><Relationship Id="rId19" Type="http://schemas.openxmlformats.org/officeDocument/2006/relationships/hyperlink" Target="https://doi.org/10.1016/S0140-6736(15)01159-9" TargetMode="External" /><Relationship Id="rId20" Type="http://schemas.openxmlformats.org/officeDocument/2006/relationships/hyperlink" Target="https://doi.org/10.1007/s00277-020-04186-0" TargetMode="External" /><Relationship Id="rId21" Type="http://schemas.openxmlformats.org/officeDocument/2006/relationships/hyperlink" Target="https://doi.org/10.1159/000513989" TargetMode="External" /><Relationship Id="rId22" Type="http://schemas.openxmlformats.org/officeDocument/2006/relationships/hyperlink" Target="https://doi.org/10.1182/blood.V130.Suppl_1.3814.3814" TargetMode="External" /><Relationship Id="rId23" Type="http://schemas.openxmlformats.org/officeDocument/2006/relationships/hyperlink" Target="https://doi.org/10.1182/blood-2019-131988" TargetMode="External" /><Relationship Id="rId24" Type="http://schemas.openxmlformats.org/officeDocument/2006/relationships/hyperlink" Target="https://doi.org/10.1016/S2352-3026(22)00073-4" TargetMode="External" /><Relationship Id="rId25" Type="http://schemas.openxmlformats.org/officeDocument/2006/relationships/hyperlink" Target="https://doi.org/10.1111/tid.12237" TargetMode="External" /><Relationship Id="rId26" Type="http://schemas.openxmlformats.org/officeDocument/2006/relationships/hyperlink" Target="https://doi.org/10.1093/cid/ciy175" TargetMode="External" /><Relationship Id="rId27" Type="http://schemas.openxmlformats.org/officeDocument/2006/relationships/hyperlink" Target="https://doi.org/10.1182/hematology.2020000089" TargetMode="External" /><Relationship Id="rId28" Type="http://schemas.openxmlformats.org/officeDocument/2006/relationships/hyperlink" Target="https://doi.org/10.1093/cid/ciaa569" TargetMode="Externa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Changing Landscape of Hematological  Malignancy Treatment</a:t>
            </a:r>
          </a:p>
        </p:txBody>
      </p:sp>
      <p:sp>
        <p:nvSpPr>
          <p:cNvPr id="3" name="Content Placeholder 2"/>
          <p:cNvSpPr>
            <a:spLocks noGrp="1"/>
          </p:cNvSpPr>
          <p:nvPr>
            <p:ph idx="1"/>
          </p:nvPr>
        </p:nvSpPr>
        <p:spPr/>
        <p:txBody>
          <a:bodyPr/>
          <a:lstStyle/>
          <a:p>
            <a:pPr lvl="0" indent="0" marL="0">
              <a:buNone/>
            </a:pPr>
          </a:p>
          <a:p>
            <a:pPr lvl="0" indent="0" marL="0">
              <a:spcBef>
                <a:spcPts val="3000"/>
              </a:spcBef>
              <a:buNone/>
            </a:pPr>
            <a:r>
              <a:rPr b="1"/>
              <a:t>Implications for antifungal therapy</a:t>
            </a:r>
          </a:p>
          <a:p>
            <a:pPr lvl="0" indent="0" marL="0">
              <a:buNone/>
            </a:pPr>
            <a:r>
              <a:rPr/>
              <a:t> </a:t>
            </a:r>
          </a:p>
          <a:p>
            <a:pPr lvl="0" indent="0" marL="0">
              <a:buNone/>
            </a:pPr>
            <a:r>
              <a:rPr/>
              <a:t>Russell E. Lewis, Pharm.D., FCCP  Associate Professor of Medicine, Infectious Diseases  Department of Medical and Surgical Sciences  Infectious Diseases Unit- IRCCS S. Orsola University Hospitals  Alma Mater Studiorum Università di Bologna  Bologna, Italy</a:t>
            </a:r>
          </a:p>
          <a:p>
            <a:pPr lvl="0" indent="0" marL="0">
              <a:buNone/>
            </a:pPr>
            <a:r>
              <a:rPr/>
              <a:t>May 17, 2022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Unexpected consequences of targeted therapy?</a:t>
            </a:r>
          </a:p>
        </p:txBody>
      </p:sp>
      <p:sp>
        <p:nvSpPr>
          <p:cNvPr id="4" name="Text Placeholder 3"/>
          <p:cNvSpPr>
            <a:spLocks noGrp="1"/>
          </p:cNvSpPr>
          <p:nvPr>
            <p:ph idx="2" sz="half" type="body"/>
          </p:nvPr>
        </p:nvSpPr>
        <p:spPr/>
        <p:txBody>
          <a:bodyPr/>
          <a:lstStyle/>
          <a:p>
            <a:pPr lvl="0" indent="0" marL="0">
              <a:buNone/>
            </a:pPr>
          </a:p>
        </p:txBody>
      </p:sp>
      <p:pic>
        <p:nvPicPr>
          <p:cNvPr descr="burger_NEJM.png" id="0" name="Picture 1"/>
          <p:cNvPicPr>
            <a:picLocks noGrp="1" noChangeAspect="1"/>
          </p:cNvPicPr>
          <p:nvPr/>
        </p:nvPicPr>
        <p:blipFill>
          <a:blip r:embed="rId2"/>
          <a:stretch>
            <a:fillRect/>
          </a:stretch>
        </p:blipFill>
        <p:spPr bwMode="auto">
          <a:xfrm>
            <a:off x="3568700" y="1358900"/>
            <a:ext cx="5105400" cy="20701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(Burger et al. 2015; Chamilos, Lionakis, and Kontoyiannis 2018)</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Ibrutinib-associated aspergillosis</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indent="0" marL="0">
              <a:buNone/>
            </a:pPr>
          </a:p>
          <a:p>
            <a:pPr lvl="0"/>
            <a:r>
              <a:rPr/>
              <a:t>Retrospective French surveillance study identified 33 cases of aspergillosis in ibrutinib-treated patients with CLL</a:t>
            </a:r>
          </a:p>
          <a:p>
            <a:pPr lvl="0"/>
            <a:r>
              <a:rPr/>
              <a:t>CNS aspergillosis in 11/27 (40%), most cases within 3 months of starting therapy</a:t>
            </a:r>
          </a:p>
          <a:p>
            <a:pPr lvl="0"/>
            <a:r>
              <a:rPr/>
              <a:t>All patients had refractory/relapsed CLL and other predisposing risk factors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(Ghez et al. 2018; Chamilos, Lionakis, and Kontoyiannis 2018)</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Fungal infections in patients receiving  ibrutinib for lymphoid cancers</a:t>
            </a:r>
          </a:p>
        </p:txBody>
      </p:sp>
      <p:sp>
        <p:nvSpPr>
          <p:cNvPr id="3" name="Content Placeholder 2"/>
          <p:cNvSpPr>
            <a:spLocks noGrp="1"/>
          </p:cNvSpPr>
          <p:nvPr>
            <p:ph idx="1" sz="half"/>
          </p:nvPr>
        </p:nvSpPr>
        <p:spPr/>
        <p:txBody>
          <a:bodyPr/>
          <a:lstStyle/>
          <a:p>
            <a:pPr lvl="0" indent="0" marL="0">
              <a:buNone/>
            </a:pPr>
            <a:r>
              <a:rPr/>
              <a:t>Data from MSKCC, New York</a:t>
            </a:r>
          </a:p>
          <a:p>
            <a:pPr lvl="0" indent="0" marL="0">
              <a:buNone/>
            </a:pPr>
          </a:p>
        </p:txBody>
      </p:sp>
      <p:sp>
        <p:nvSpPr>
          <p:cNvPr id="4" name="Content Placeholder 3"/>
          <p:cNvSpPr>
            <a:spLocks noGrp="1"/>
          </p:cNvSpPr>
          <p:nvPr>
            <p:ph idx="2" sz="half"/>
          </p:nvPr>
        </p:nvSpPr>
        <p:spPr/>
        <p:txBody>
          <a:bodyPr/>
          <a:lstStyle/>
          <a:p>
            <a:pPr lvl="0" indent="0" marL="0">
              <a:buNone/>
            </a:pPr>
            <a:r>
              <a:rPr/>
              <a:t> </a:t>
            </a:r>
          </a:p>
          <a:p>
            <a:pPr lvl="0"/>
            <a:r>
              <a:rPr b="1"/>
              <a:t>In a second, retrospective study from MDACC (2014-2018):</a:t>
            </a:r>
          </a:p>
          <a:p>
            <a:pPr lvl="1"/>
            <a:r>
              <a:rPr/>
              <a:t>21 (2.5%) with proven/probable invasive mold infection</a:t>
            </a:r>
          </a:p>
          <a:p>
            <a:pPr lvl="1"/>
            <a:r>
              <a:rPr/>
              <a:t>Primarily pneumonia</a:t>
            </a:r>
          </a:p>
          <a:p>
            <a:pPr lvl="1"/>
            <a:r>
              <a:rPr/>
              <a:t>Primary fungus: </a:t>
            </a:r>
            <a:r>
              <a:rPr i="1"/>
              <a:t>Aspergillus</a:t>
            </a:r>
            <a:r>
              <a:rPr/>
              <a:t> spp.</a:t>
            </a:r>
          </a:p>
          <a:p>
            <a:pPr lvl="1"/>
            <a:r>
              <a:rPr/>
              <a:t>Risk factors: monocytopenia, ≥ 3 prior CLL therapies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(Varughese et al. 2018; Frei et al. 2020)</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_DI.png" id="0" name="Picture 1"/>
          <p:cNvPicPr>
            <a:picLocks noGrp="1" noChangeAspect="1"/>
          </p:cNvPicPr>
          <p:nvPr/>
        </p:nvPicPr>
        <p:blipFill>
          <a:blip r:embed="rId2"/>
          <a:stretch>
            <a:fillRect/>
          </a:stretch>
        </p:blipFill>
        <p:spPr bwMode="auto">
          <a:xfrm>
            <a:off x="457200" y="2082800"/>
            <a:ext cx="8229600" cy="1612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Haematology.png" id="0" name="Picture 1"/>
          <p:cNvPicPr>
            <a:picLocks noGrp="1" noChangeAspect="1"/>
          </p:cNvPicPr>
          <p:nvPr/>
        </p:nvPicPr>
        <p:blipFill>
          <a:blip r:embed="rId2"/>
          <a:stretch>
            <a:fillRect/>
          </a:stretch>
        </p:blipFill>
        <p:spPr bwMode="auto">
          <a:xfrm>
            <a:off x="457200" y="1854200"/>
            <a:ext cx="8229600" cy="20574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 J. Brüggemann et al. 2022; Stemler et al. 2022)</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Managing fungal infection risks with  novel therapies for AML</a:t>
            </a:r>
          </a:p>
        </p:txBody>
      </p:sp>
      <p:sp>
        <p:nvSpPr>
          <p:cNvPr id="3" name="Content Placeholder 2"/>
          <p:cNvSpPr>
            <a:spLocks noGrp="1"/>
          </p:cNvSpPr>
          <p:nvPr>
            <p:ph idx="1"/>
          </p:nvPr>
        </p:nvSpPr>
        <p:spPr/>
        <p:txBody>
          <a:bodyPr/>
          <a:lstStyle/>
          <a:p>
            <a:pPr lvl="0" indent="0" marL="0">
              <a:spcBef>
                <a:spcPts val="3000"/>
              </a:spcBef>
              <a:buNone/>
            </a:pPr>
            <a:r>
              <a:rPr b="1"/>
              <a:t>EHA consensus recommendations</a:t>
            </a:r>
          </a:p>
          <a:p>
            <a:pPr lvl="0" indent="0" marL="0">
              <a:buNone/>
            </a:pPr>
          </a:p>
          <a:p>
            <a:pPr lvl="0"/>
            <a:r>
              <a:rPr/>
              <a:t>Systematic review of the literature, recommendations developed using GRADE framework (4977 publications evaluated)</a:t>
            </a:r>
          </a:p>
          <a:p>
            <a:pPr lvl="0"/>
            <a:r>
              <a:rPr/>
              <a:t>Outcomes evaluated:</a:t>
            </a:r>
          </a:p>
          <a:p>
            <a:pPr lvl="1"/>
            <a:r>
              <a:rPr/>
              <a:t>Incidence of invasive fungal disease (IFD)</a:t>
            </a:r>
          </a:p>
          <a:p>
            <a:pPr lvl="1"/>
            <a:r>
              <a:rPr/>
              <a:t>Prolongation of hospitalization</a:t>
            </a:r>
          </a:p>
          <a:p>
            <a:pPr lvl="1"/>
            <a:r>
              <a:rPr/>
              <a:t>Days spent in ICU/mortality associated with IFD</a:t>
            </a:r>
          </a:p>
          <a:p>
            <a:pPr lvl="1"/>
            <a:r>
              <a:rPr/>
              <a:t>Potential DDIs</a:t>
            </a:r>
          </a:p>
          <a:p>
            <a:pPr lvl="0"/>
            <a:r>
              <a:rPr b="1"/>
              <a:t>Evidence-based recommendations were developed for hypomethylating agents (HMAs), midostaurin, venetoclax-HMA combinations</a:t>
            </a:r>
          </a:p>
          <a:p>
            <a:pPr lvl="0" indent="0" marL="0">
              <a:buNone/>
            </a:pPr>
            <a:r>
              <a:rPr/>
              <a:t>(Stemler et al. 2022)</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Agenda</a:t>
            </a:r>
          </a:p>
        </p:txBody>
      </p:sp>
      <p:sp>
        <p:nvSpPr>
          <p:cNvPr id="3" name="Content Placeholder 2"/>
          <p:cNvSpPr>
            <a:spLocks noGrp="1"/>
          </p:cNvSpPr>
          <p:nvPr>
            <p:ph idx="1"/>
          </p:nvPr>
        </p:nvSpPr>
        <p:spPr/>
        <p:txBody>
          <a:bodyPr/>
          <a:lstStyle/>
          <a:p>
            <a:pPr lvl="0" indent="0" marL="0">
              <a:buNone/>
            </a:pPr>
          </a:p>
          <a:p>
            <a:pPr lvl="0"/>
            <a:r>
              <a:rPr/>
              <a:t>How will new therapies for hematological malignancies impact the epidemiology of invasive fungal infections?</a:t>
            </a:r>
          </a:p>
          <a:p>
            <a:pPr lvl="0"/>
            <a:r>
              <a:rPr/>
              <a:t>What are the risks of toxicity and drug interactions with these newer therapies?</a:t>
            </a:r>
          </a:p>
          <a:p>
            <a:pPr lvl="0"/>
            <a:r>
              <a:rPr/>
              <a:t>Is their a unique role for isavuconazole vs. other triazoles?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recommendations-1</a:t>
            </a:r>
          </a:p>
        </p:txBody>
      </p:sp>
      <p:sp>
        <p:nvSpPr>
          <p:cNvPr id="3" name="Content Placeholder 2"/>
          <p:cNvSpPr>
            <a:spLocks noGrp="1"/>
          </p:cNvSpPr>
          <p:nvPr>
            <p:ph idx="1"/>
          </p:nvPr>
        </p:nvSpPr>
        <p:spPr/>
        <p:txBody>
          <a:bodyPr/>
          <a:lstStyle/>
          <a:p>
            <a:pPr lvl="0" indent="0" marL="0">
              <a:buNone/>
            </a:pPr>
          </a:p>
          <a:p>
            <a:pPr lvl="0"/>
            <a:r>
              <a:rPr b="1"/>
              <a:t>Hypomethylating agent monotherapy:</a:t>
            </a:r>
          </a:p>
          <a:p>
            <a:pPr lvl="1"/>
            <a:r>
              <a:rPr/>
              <a:t>Standard use or prophylaxis not recommended</a:t>
            </a:r>
          </a:p>
          <a:p>
            <a:pPr lvl="1"/>
            <a:r>
              <a:rPr/>
              <a:t>Risk of IFI increased in patients with neutropenia at onset of treatment, prior intensive chemotherapy → conditional recommendation for prophylaxis</a:t>
            </a:r>
          </a:p>
          <a:p>
            <a:pPr lvl="0"/>
            <a:r>
              <a:rPr b="1"/>
              <a:t>FLT3 inhibitors (midostaurin, gilteritinib)</a:t>
            </a:r>
          </a:p>
          <a:p>
            <a:pPr lvl="1"/>
            <a:r>
              <a:rPr/>
              <a:t>Antifungal prophylaxis recommended during induction chemotherapy</a:t>
            </a:r>
          </a:p>
          <a:p>
            <a:pPr lvl="1"/>
            <a:r>
              <a:rPr/>
              <a:t>Conditional recommendation for prophylaxis during consolidation in patients with risk factors (prior IFI, prolonged neutropenia)</a:t>
            </a:r>
          </a:p>
          <a:p>
            <a:pPr lvl="1"/>
            <a:r>
              <a:rPr/>
              <a:t>Lack of clear medical guidance for managing drug interactions</a:t>
            </a:r>
          </a:p>
          <a:p>
            <a:pPr lvl="1"/>
            <a:r>
              <a:rPr/>
              <a:t>Close monitoring favoured over empiric FLT-3 inhibitor dose reduction</a:t>
            </a:r>
          </a:p>
          <a:p>
            <a:pPr lvl="0" indent="0" marL="0">
              <a:buNone/>
            </a:pPr>
            <a:r>
              <a:rPr/>
              <a:t>(Stemler et al. 2022)</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recommendations-2</a:t>
            </a:r>
          </a:p>
        </p:txBody>
      </p:sp>
      <p:sp>
        <p:nvSpPr>
          <p:cNvPr id="3" name="Content Placeholder 2"/>
          <p:cNvSpPr>
            <a:spLocks noGrp="1"/>
          </p:cNvSpPr>
          <p:nvPr>
            <p:ph idx="1"/>
          </p:nvPr>
        </p:nvSpPr>
        <p:spPr/>
        <p:txBody>
          <a:bodyPr/>
          <a:lstStyle/>
          <a:p>
            <a:pPr lvl="0" indent="0" marL="0">
              <a:buNone/>
            </a:pPr>
          </a:p>
          <a:p>
            <a:pPr lvl="0"/>
            <a:r>
              <a:rPr b="1"/>
              <a:t>Venetoclax</a:t>
            </a:r>
          </a:p>
          <a:p>
            <a:pPr lvl="1"/>
            <a:r>
              <a:rPr/>
              <a:t>Risk of IFI increased in patients with neutropenia at onset of treatment, prior intensive chemotherapy, or prolonged neutropenia with venetoclax</a:t>
            </a:r>
          </a:p>
          <a:p>
            <a:pPr lvl="1"/>
            <a:r>
              <a:rPr/>
              <a:t>Conditional recommendation to administer prophylaxis</a:t>
            </a:r>
          </a:p>
          <a:p>
            <a:pPr lvl="1"/>
            <a:r>
              <a:rPr/>
              <a:t>Careful management of drug interactions with triazoles</a:t>
            </a:r>
          </a:p>
          <a:p>
            <a:pPr lvl="0" indent="0" marL="0">
              <a:buNone/>
            </a:pPr>
            <a:r>
              <a:rPr/>
              <a:t>(Stemler et al. 2022)</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Venetoclax dose-adjustment with triazoles</a:t>
            </a:r>
          </a:p>
        </p:txBody>
      </p:sp>
      <p:sp>
        <p:nvSpPr>
          <p:cNvPr id="4" name="Text Placeholder 3"/>
          <p:cNvSpPr>
            <a:spLocks noGrp="1"/>
          </p:cNvSpPr>
          <p:nvPr>
            <p:ph idx="2" sz="half" type="body"/>
          </p:nvPr>
        </p:nvSpPr>
        <p:spPr/>
        <p:txBody>
          <a:bodyPr/>
          <a:lstStyle/>
          <a:p>
            <a:pPr lvl="0" indent="0" marL="0">
              <a:buNone/>
            </a:pPr>
          </a:p>
          <a:p>
            <a:pPr lvl="0" indent="0" marL="0">
              <a:buNone/>
            </a:pPr>
            <a:r>
              <a:rPr/>
              <a:t>Venetoclax + hypo-methylating agents for AML;</a:t>
            </a:r>
          </a:p>
          <a:p>
            <a:pPr lvl="0" indent="0" marL="0">
              <a:buNone/>
            </a:pPr>
            <a:r>
              <a:rPr/>
              <a:t>Co-administration with posaconazole ↑ venetoclax AUC 8-fold</a:t>
            </a:r>
          </a:p>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0" bandRow="1">
                <a:tableStyleId>{5C22544A-7EE6-4342-B048-85BDC9FD1C3A}</a:tableStyleId>
              </a:tblPr>
              <a:tblGrid>
                <a:gridCol w="1270000"/>
                <a:gridCol w="1270000"/>
                <a:gridCol w="1270000"/>
                <a:gridCol w="1270000"/>
              </a:tblGrid>
              <a:tr h="0">
                <a:tc>
                  <a:txBody>
                    <a:bodyPr/>
                    <a:lstStyle/>
                    <a:p>
                      <a:pPr lvl="0" indent="0" marL="0">
                        <a:buNone/>
                      </a:pPr>
                      <a:r>
                        <a:rPr b="1"/>
                        <a:t>Day</a:t>
                      </a:r>
                    </a:p>
                  </a:txBody>
                </a:tc>
                <a:tc>
                  <a:txBody>
                    <a:bodyPr/>
                    <a:lstStyle/>
                    <a:p>
                      <a:pPr lvl="0" indent="0" marL="0">
                        <a:buNone/>
                      </a:pPr>
                      <a:r>
                        <a:rPr b="1"/>
                        <a:t>Full dose</a:t>
                      </a:r>
                    </a:p>
                  </a:txBody>
                </a:tc>
                <a:tc>
                  <a:txBody>
                    <a:bodyPr/>
                    <a:lstStyle/>
                    <a:p>
                      <a:pPr lvl="0" indent="0" marL="0">
                        <a:buNone/>
                      </a:pPr>
                      <a:r>
                        <a:rPr b="1"/>
                        <a:t>Moderate</a:t>
                      </a:r>
                      <a:r>
                        <a:rPr baseline="30000">
                          <a:hlinkClick r:id="rId2" action="ppaction://hlinksldjump"/>
                        </a:rPr>
                        <a:t>1</a:t>
                      </a:r>
                      <a:r>
                        <a:rPr/>
                        <a:t> </a:t>
                      </a:r>
                      <a:r>
                        <a:rPr b="1"/>
                        <a:t>CYP3A4 inhibitor</a:t>
                      </a:r>
                    </a:p>
                  </a:txBody>
                </a:tc>
                <a:tc>
                  <a:txBody>
                    <a:bodyPr/>
                    <a:lstStyle/>
                    <a:p>
                      <a:pPr lvl="0" indent="0" marL="0">
                        <a:buNone/>
                      </a:pPr>
                      <a:r>
                        <a:rPr b="1"/>
                        <a:t>Strong</a:t>
                      </a:r>
                      <a:r>
                        <a:rPr baseline="30000">
                          <a:hlinkClick r:id="rId3" action="ppaction://hlinksldjump"/>
                        </a:rPr>
                        <a:t>2</a:t>
                      </a:r>
                      <a:r>
                        <a:rPr/>
                        <a:t> </a:t>
                      </a:r>
                      <a:r>
                        <a:rPr b="1"/>
                        <a:t>CYP3A4 inhibitor</a:t>
                      </a:r>
                    </a:p>
                  </a:txBody>
                </a:tc>
              </a:tr>
              <a:tr h="0">
                <a:tc>
                  <a:txBody>
                    <a:bodyPr/>
                    <a:lstStyle/>
                    <a:p>
                      <a:pPr lvl="0" indent="0" marL="0">
                        <a:buNone/>
                      </a:pPr>
                      <a:r>
                        <a:rPr/>
                        <a:t>Day 1</a:t>
                      </a:r>
                    </a:p>
                  </a:txBody>
                </a:tc>
                <a:tc>
                  <a:txBody>
                    <a:bodyPr/>
                    <a:lstStyle/>
                    <a:p>
                      <a:pPr lvl="0" indent="0" marL="0">
                        <a:buNone/>
                      </a:pPr>
                      <a:r>
                        <a:rPr/>
                        <a:t>100 mg</a:t>
                      </a:r>
                    </a:p>
                  </a:txBody>
                </a:tc>
                <a:tc>
                  <a:txBody>
                    <a:bodyPr/>
                    <a:lstStyle/>
                    <a:p>
                      <a:pPr lvl="0" indent="0" marL="0">
                        <a:buNone/>
                      </a:pPr>
                      <a:r>
                        <a:rPr/>
                        <a:t>50 mg</a:t>
                      </a:r>
                    </a:p>
                  </a:txBody>
                </a:tc>
                <a:tc>
                  <a:txBody>
                    <a:bodyPr/>
                    <a:lstStyle/>
                    <a:p>
                      <a:pPr lvl="0" indent="0" marL="0">
                        <a:buNone/>
                      </a:pPr>
                      <a:r>
                        <a:rPr/>
                        <a:t>10 mg</a:t>
                      </a:r>
                    </a:p>
                  </a:txBody>
                </a:tc>
              </a:tr>
              <a:tr h="0">
                <a:tc>
                  <a:txBody>
                    <a:bodyPr/>
                    <a:lstStyle/>
                    <a:p>
                      <a:pPr lvl="0" indent="0" marL="0">
                        <a:buNone/>
                      </a:pPr>
                      <a:r>
                        <a:rPr/>
                        <a:t>Day 2</a:t>
                      </a:r>
                    </a:p>
                  </a:txBody>
                </a:tc>
                <a:tc>
                  <a:txBody>
                    <a:bodyPr/>
                    <a:lstStyle/>
                    <a:p>
                      <a:pPr lvl="0" indent="0" marL="0">
                        <a:buNone/>
                      </a:pPr>
                      <a:r>
                        <a:rPr/>
                        <a:t>200 mg</a:t>
                      </a:r>
                    </a:p>
                  </a:txBody>
                </a:tc>
                <a:tc>
                  <a:txBody>
                    <a:bodyPr/>
                    <a:lstStyle/>
                    <a:p>
                      <a:pPr lvl="0" indent="0" marL="0">
                        <a:buNone/>
                      </a:pPr>
                      <a:r>
                        <a:rPr/>
                        <a:t>100 mg</a:t>
                      </a:r>
                    </a:p>
                  </a:txBody>
                </a:tc>
                <a:tc>
                  <a:txBody>
                    <a:bodyPr/>
                    <a:lstStyle/>
                    <a:p>
                      <a:pPr lvl="0" indent="0" marL="0">
                        <a:buNone/>
                      </a:pPr>
                      <a:r>
                        <a:rPr/>
                        <a:t>20 mg</a:t>
                      </a:r>
                    </a:p>
                  </a:txBody>
                </a:tc>
              </a:tr>
              <a:tr h="0">
                <a:tc>
                  <a:txBody>
                    <a:bodyPr/>
                    <a:lstStyle/>
                    <a:p>
                      <a:pPr lvl="0" indent="0" marL="0">
                        <a:buNone/>
                      </a:pPr>
                      <a:r>
                        <a:rPr/>
                        <a:t>Day 3</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50 mg</a:t>
                      </a:r>
                    </a:p>
                  </a:txBody>
                </a:tc>
              </a:tr>
              <a:tr h="0">
                <a:tc>
                  <a:txBody>
                    <a:bodyPr/>
                    <a:lstStyle/>
                    <a:p>
                      <a:pPr lvl="0" indent="0" marL="0">
                        <a:buNone/>
                      </a:pPr>
                      <a:r>
                        <a:rPr/>
                        <a:t>Day 4-28</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70 mg</a:t>
                      </a:r>
                    </a:p>
                  </a:txBody>
                </a:tc>
              </a:tr>
            </a:tbl>
          </a:graphicData>
        </a:graphic>
      </p:graphicFrame>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(Stemler et al. 2022; Bhatnagar et al. 2021)</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prophylaxis increases duration of thrombocytopenia but not neutropenia or infections with dose-adjusted venetoclax</a:t>
            </a:r>
          </a:p>
        </p:txBody>
      </p:sp>
      <p:sp>
        <p:nvSpPr>
          <p:cNvPr id="4" name="Text Placeholder 3"/>
          <p:cNvSpPr>
            <a:spLocks noGrp="1"/>
          </p:cNvSpPr>
          <p:nvPr>
            <p:ph idx="2" sz="half" type="body"/>
          </p:nvPr>
        </p:nvSpPr>
        <p:spPr/>
        <p:txBody>
          <a:bodyPr/>
          <a:lstStyle/>
          <a:p>
            <a:pPr lvl="0" indent="0" marL="0">
              <a:buNone/>
            </a:pPr>
          </a:p>
        </p:txBody>
      </p:sp>
      <p:pic>
        <p:nvPicPr>
          <p:cNvPr descr="venetoclax_Rausch.png" id="0" name="Picture 1"/>
          <p:cNvPicPr>
            <a:picLocks noGrp="1" noChangeAspect="1"/>
          </p:cNvPicPr>
          <p:nvPr/>
        </p:nvPicPr>
        <p:blipFill>
          <a:blip r:embed="rId2"/>
          <a:stretch>
            <a:fillRect/>
          </a:stretch>
        </p:blipFill>
        <p:spPr bwMode="auto">
          <a:xfrm>
            <a:off x="3568700" y="1397000"/>
            <a:ext cx="5105400" cy="19939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(Rausch et al. 2019)</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CYP450 Interactions: The achilles heel of triazoles</a:t>
            </a:r>
          </a:p>
        </p:txBody>
      </p:sp>
      <p:sp>
        <p:nvSpPr>
          <p:cNvPr id="4" name="Text Placeholder 3"/>
          <p:cNvSpPr>
            <a:spLocks noGrp="1"/>
          </p:cNvSpPr>
          <p:nvPr>
            <p:ph idx="2" sz="half" type="body"/>
          </p:nvPr>
        </p:nvSpPr>
        <p:spPr/>
        <p:txBody>
          <a:bodyPr/>
          <a:lstStyle/>
          <a:p>
            <a:pPr lvl="0" indent="0" marL="0">
              <a:buNone/>
            </a:pPr>
            <a:r>
              <a:rPr/>
              <a:t>75-85% of patients receiving mold-active triazoles have serious drug interactions</a:t>
            </a:r>
          </a:p>
        </p:txBody>
      </p:sp>
      <p:pic>
        <p:nvPicPr>
          <p:cNvPr descr="cyp_interactions.png" id="0" name="Picture 1"/>
          <p:cNvPicPr>
            <a:picLocks noGrp="1" noChangeAspect="1"/>
          </p:cNvPicPr>
          <p:nvPr/>
        </p:nvPicPr>
        <p:blipFill>
          <a:blip r:embed="rId2"/>
          <a:stretch>
            <a:fillRect/>
          </a:stretch>
        </p:blipFill>
        <p:spPr bwMode="auto">
          <a:xfrm>
            <a:off x="3568700" y="914400"/>
            <a:ext cx="5105400" cy="29591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(R. J. M. Brüggemann et al. 2009; Andes et al. 2016)</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PK/PD Properties of Small Molecule Kinase Inhibitors</a:t>
            </a:r>
          </a:p>
        </p:txBody>
      </p:sp>
      <p:sp>
        <p:nvSpPr>
          <p:cNvPr id="4" name="Text Placeholder 3"/>
          <p:cNvSpPr>
            <a:spLocks noGrp="1"/>
          </p:cNvSpPr>
          <p:nvPr>
            <p:ph idx="2" sz="half" type="body"/>
          </p:nvPr>
        </p:nvSpPr>
        <p:spPr/>
        <p:txBody>
          <a:bodyPr/>
          <a:lstStyle/>
          <a:p>
            <a:pPr lvl="0" indent="0" marL="0">
              <a:buNone/>
            </a:pPr>
            <a: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723900"/>
                <a:gridCol w="723900"/>
                <a:gridCol w="723900"/>
                <a:gridCol w="723900"/>
                <a:gridCol w="723900"/>
                <a:gridCol w="723900"/>
                <a:gridCol w="723900"/>
              </a:tblGrid>
              <a:tr h="0">
                <a:tc>
                  <a:txBody>
                    <a:bodyPr/>
                    <a:lstStyle/>
                    <a:p>
                      <a:pPr lvl="0" indent="0" marL="0">
                        <a:buNone/>
                      </a:pPr>
                      <a:r>
                        <a:rPr/>
                        <a:t>Drug</a:t>
                      </a:r>
                    </a:p>
                  </a:txBody>
                  <a:tcPr/>
                </a:tc>
                <a:tc>
                  <a:txBody>
                    <a:bodyPr/>
                    <a:lstStyle/>
                    <a:p>
                      <a:pPr lvl="0" indent="0" marL="0">
                        <a:buNone/>
                      </a:pPr>
                      <a:r>
                        <a:rPr/>
                        <a:t>Venetoclax</a:t>
                      </a:r>
                    </a:p>
                  </a:txBody>
                  <a:tcPr/>
                </a:tc>
                <a:tc>
                  <a:txBody>
                    <a:bodyPr/>
                    <a:lstStyle/>
                    <a:p>
                      <a:pPr lvl="0" indent="0" marL="0">
                        <a:buNone/>
                      </a:pPr>
                      <a:r>
                        <a:rPr/>
                        <a:t>Midostraurin</a:t>
                      </a:r>
                    </a:p>
                  </a:txBody>
                  <a:tcPr/>
                </a:tc>
                <a:tc>
                  <a:txBody>
                    <a:bodyPr/>
                    <a:lstStyle/>
                    <a:p>
                      <a:pPr lvl="0" indent="0" marL="0">
                        <a:buNone/>
                      </a:pPr>
                      <a:r>
                        <a:rPr/>
                        <a:t>Gilteritinib</a:t>
                      </a:r>
                    </a:p>
                  </a:txBody>
                  <a:tcPr/>
                </a:tc>
                <a:tc>
                  <a:txBody>
                    <a:bodyPr/>
                    <a:lstStyle/>
                    <a:p>
                      <a:pPr lvl="0" indent="0" marL="0">
                        <a:buNone/>
                      </a:pPr>
                      <a:r>
                        <a:rPr/>
                        <a:t>Ivosidenib</a:t>
                      </a:r>
                    </a:p>
                  </a:txBody>
                  <a:tcPr/>
                </a:tc>
                <a:tc>
                  <a:txBody>
                    <a:bodyPr/>
                    <a:lstStyle/>
                    <a:p>
                      <a:pPr lvl="0" indent="0" marL="0">
                        <a:buNone/>
                      </a:pPr>
                      <a:r>
                        <a:rPr/>
                        <a:t>Enasidinib</a:t>
                      </a:r>
                    </a:p>
                  </a:txBody>
                  <a:tcPr/>
                </a:tc>
                <a:tc>
                  <a:txBody>
                    <a:bodyPr/>
                    <a:lstStyle/>
                    <a:p>
                      <a:pPr lvl="0" indent="0" marL="0">
                        <a:buNone/>
                      </a:pPr>
                      <a:r>
                        <a:rPr/>
                        <a:t>Glasdegib</a:t>
                      </a:r>
                    </a:p>
                  </a:txBody>
                  <a:tcPr/>
                </a:tc>
              </a:tr>
              <a:tr h="0">
                <a:tc>
                  <a:txBody>
                    <a:bodyPr/>
                    <a:lstStyle/>
                    <a:p>
                      <a:pPr lvl="0" indent="0" marL="0">
                        <a:buNone/>
                      </a:pPr>
                      <a:r>
                        <a:rPr/>
                        <a:t>Specificity (targets)</a:t>
                      </a:r>
                    </a:p>
                  </a:txBody>
                </a:tc>
                <a:tc>
                  <a:txBody>
                    <a:bodyPr/>
                    <a:lstStyle/>
                    <a:p>
                      <a:pPr lvl="0" indent="0" marL="0">
                        <a:buNone/>
                      </a:pPr>
                      <a:r>
                        <a:rPr/>
                        <a:t>BCL2</a:t>
                      </a:r>
                    </a:p>
                  </a:txBody>
                </a:tc>
                <a:tc>
                  <a:txBody>
                    <a:bodyPr/>
                    <a:lstStyle/>
                    <a:p>
                      <a:pPr lvl="0" indent="0" marL="0">
                        <a:buNone/>
                      </a:pPr>
                      <a:r>
                        <a:rPr/>
                        <a:t>FLT3</a:t>
                      </a:r>
                    </a:p>
                  </a:txBody>
                </a:tc>
                <a:tc>
                  <a:txBody>
                    <a:bodyPr/>
                    <a:lstStyle/>
                    <a:p>
                      <a:pPr lvl="0" indent="0" marL="0">
                        <a:buNone/>
                      </a:pPr>
                      <a:r>
                        <a:rPr/>
                        <a:t>FLT3</a:t>
                      </a:r>
                    </a:p>
                  </a:txBody>
                </a:tc>
                <a:tc>
                  <a:txBody>
                    <a:bodyPr/>
                    <a:lstStyle/>
                    <a:p>
                      <a:pPr lvl="0" indent="0" marL="0">
                        <a:buNone/>
                      </a:pPr>
                      <a:r>
                        <a:rPr/>
                        <a:t>IDH1</a:t>
                      </a:r>
                    </a:p>
                  </a:txBody>
                </a:tc>
                <a:tc>
                  <a:txBody>
                    <a:bodyPr/>
                    <a:lstStyle/>
                    <a:p>
                      <a:pPr lvl="0" indent="0" marL="0">
                        <a:buNone/>
                      </a:pPr>
                      <a:r>
                        <a:rPr/>
                        <a:t>IDH2</a:t>
                      </a:r>
                    </a:p>
                  </a:txBody>
                </a:tc>
                <a:tc>
                  <a:txBody>
                    <a:bodyPr/>
                    <a:lstStyle/>
                    <a:p>
                      <a:pPr lvl="0" indent="0" marL="0">
                        <a:buNone/>
                      </a:pPr>
                      <a:r>
                        <a:rPr/>
                        <a:t>Hedgehog pathway</a:t>
                      </a:r>
                    </a:p>
                  </a:txBody>
                </a:tc>
              </a:tr>
              <a:tr h="0">
                <a:tc>
                  <a:txBody>
                    <a:bodyPr/>
                    <a:lstStyle/>
                    <a:p>
                      <a:pPr lvl="0" indent="0" marL="0">
                        <a:buNone/>
                      </a:pPr>
                      <a:r>
                        <a:rPr/>
                        <a:t>Hepatic</a:t>
                      </a:r>
                    </a:p>
                  </a:txBody>
                </a:tc>
                <a:tc>
                  <a:txBody>
                    <a:bodyPr/>
                    <a:lstStyle/>
                    <a:p>
                      <a:pPr lvl="0" indent="0" marL="0">
                        <a:buNone/>
                      </a:pPr>
                      <a:r>
                        <a:rPr/>
                        <a:t>CYP3A4</a:t>
                      </a:r>
                    </a:p>
                  </a:txBody>
                </a:tc>
                <a:tc>
                  <a:txBody>
                    <a:bodyPr/>
                    <a:lstStyle/>
                    <a:p>
                      <a:pPr lvl="0" indent="0" marL="0">
                        <a:buNone/>
                      </a:pPr>
                      <a:r>
                        <a:rPr/>
                        <a:t>CYP3A4</a:t>
                      </a:r>
                    </a:p>
                  </a:txBody>
                </a:tc>
                <a:tc>
                  <a:txBody>
                    <a:bodyPr/>
                    <a:lstStyle/>
                    <a:p>
                      <a:pPr lvl="0" indent="0" marL="0">
                        <a:buNone/>
                      </a:pPr>
                      <a:r>
                        <a:rPr/>
                        <a:t>CYP3A4/5</a:t>
                      </a:r>
                    </a:p>
                  </a:txBody>
                </a:tc>
                <a:tc>
                  <a:txBody>
                    <a:bodyPr/>
                    <a:lstStyle/>
                    <a:p>
                      <a:pPr lvl="0" indent="0" marL="0">
                        <a:buNone/>
                      </a:pPr>
                      <a:r>
                        <a:rPr/>
                        <a:t>CYP3A4/5</a:t>
                      </a:r>
                    </a:p>
                  </a:txBody>
                </a:tc>
                <a:tc>
                  <a:txBody>
                    <a:bodyPr/>
                    <a:lstStyle/>
                    <a:p>
                      <a:pPr lvl="0" indent="0" marL="0">
                        <a:buNone/>
                      </a:pPr>
                      <a:r>
                        <a:rPr/>
                        <a:t>Multiple CYP enzymes including CYP3A4</a:t>
                      </a:r>
                    </a:p>
                  </a:txBody>
                </a:tc>
                <a:tc>
                  <a:txBody>
                    <a:bodyPr/>
                    <a:lstStyle/>
                    <a:p>
                      <a:pPr lvl="0" indent="0" marL="0">
                        <a:buNone/>
                      </a:pPr>
                      <a:r>
                        <a:rPr/>
                        <a:t>CYP3A4/5</a:t>
                      </a:r>
                    </a:p>
                  </a:txBody>
                </a:tc>
              </a:tr>
              <a:tr h="0">
                <a:tc>
                  <a:txBody>
                    <a:bodyPr/>
                    <a:lstStyle/>
                    <a:p>
                      <a:pPr lvl="0" indent="0" marL="0">
                        <a:buNone/>
                      </a:pPr>
                      <a:r>
                        <a:rPr/>
                        <a:t>Efflux</a:t>
                      </a:r>
                    </a:p>
                  </a:txBody>
                </a:tc>
                <a:tc>
                  <a:txBody>
                    <a:bodyPr/>
                    <a:lstStyle/>
                    <a:p>
                      <a:pPr lvl="0" indent="0" marL="0">
                        <a:buNone/>
                      </a:pPr>
                      <a:r>
                        <a:rPr/>
                        <a:t>Substrate of PgP, BCRP</a:t>
                      </a:r>
                    </a:p>
                  </a:txBody>
                </a:tc>
                <a:tc>
                  <a:txBody>
                    <a:bodyPr/>
                    <a:lstStyle/>
                    <a:p>
                      <a:pPr lvl="0" indent="0" marL="0">
                        <a:buNone/>
                      </a:pPr>
                      <a:r>
                        <a:rPr/>
                        <a:t>Not a substrate</a:t>
                      </a:r>
                    </a:p>
                  </a:txBody>
                </a:tc>
                <a:tc>
                  <a:txBody>
                    <a:bodyPr/>
                    <a:lstStyle/>
                    <a:p>
                      <a:pPr lvl="0" indent="0" marL="0">
                        <a:buNone/>
                      </a:pPr>
                      <a:r>
                        <a:rPr/>
                        <a:t>Substrate of PgP, not BCRP, OATP</a:t>
                      </a:r>
                    </a:p>
                  </a:txBody>
                </a:tc>
                <a:tc>
                  <a:txBody>
                    <a:bodyPr/>
                    <a:lstStyle/>
                    <a:p>
                      <a:pPr lvl="0" indent="0" marL="0">
                        <a:buNone/>
                      </a:pPr>
                      <a:r>
                        <a:rPr/>
                        <a:t>Substrate PgP, but not BRCP</a:t>
                      </a:r>
                    </a:p>
                  </a:txBody>
                </a:tc>
                <a:tc>
                  <a:txBody>
                    <a:bodyPr/>
                    <a:lstStyle/>
                    <a:p>
                      <a:pPr lvl="0" indent="0" marL="0">
                        <a:buNone/>
                      </a:pPr>
                      <a:r>
                        <a:rPr/>
                        <a:t>Not a substrate of BCRP pr PgP</a:t>
                      </a:r>
                    </a:p>
                  </a:txBody>
                </a:tc>
                <a:tc>
                  <a:txBody>
                    <a:bodyPr/>
                    <a:lstStyle/>
                    <a:p>
                      <a:pPr lvl="0" indent="0" marL="0">
                        <a:buNone/>
                      </a:pPr>
                      <a:r>
                        <a:rPr/>
                        <a:t>Substrate for PGP, BCRP</a:t>
                      </a:r>
                    </a:p>
                  </a:txBody>
                </a:tc>
              </a:tr>
            </a:tbl>
          </a:graphicData>
        </a:graphic>
      </p:graphicFrame>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(Megías-Vericat et al. 2020)</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cure of leukemia through the optimist’s prism</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Current/future therapies*</a:t>
                      </a:r>
                    </a:p>
                  </a:txBody>
                  <a:tcPr/>
                </a:tc>
                <a:tc>
                  <a:txBody>
                    <a:bodyPr/>
                    <a:lstStyle/>
                    <a:p>
                      <a:pPr lvl="0" indent="0" marL="0">
                        <a:buNone/>
                      </a:pPr>
                      <a:r>
                        <a:rPr/>
                        <a:t>Survival (5 year)</a:t>
                      </a:r>
                    </a:p>
                  </a:txBody>
                  <a:tcPr/>
                </a:tc>
              </a:tr>
              <a:tr h="0">
                <a:tc>
                  <a:txBody>
                    <a:bodyPr/>
                    <a:lstStyle/>
                    <a:p>
                      <a:pPr lvl="0" indent="0" marL="0">
                        <a:buNone/>
                      </a:pPr>
                      <a:r>
                        <a:rPr b="1"/>
                        <a:t>Hairy cell leukemia</a:t>
                      </a:r>
                    </a:p>
                  </a:txBody>
                </a:tc>
                <a:tc>
                  <a:txBody>
                    <a:bodyPr/>
                    <a:lstStyle/>
                    <a:p>
                      <a:pPr lvl="0" indent="0" marL="0">
                        <a:buNone/>
                      </a:pPr>
                      <a:r>
                        <a:rPr/>
                        <a:t>Cladarabine + gemtuzumab ozogamicin (GO)</a:t>
                      </a:r>
                    </a:p>
                  </a:txBody>
                </a:tc>
                <a:tc>
                  <a:txBody>
                    <a:bodyPr/>
                    <a:lstStyle/>
                    <a:p>
                      <a:pPr lvl="0" indent="0" marL="0">
                        <a:buNone/>
                      </a:pPr>
                      <a:r>
                        <a:rPr/>
                        <a:t>90%</a:t>
                      </a:r>
                    </a:p>
                  </a:txBody>
                </a:tc>
              </a:tr>
              <a:tr h="0">
                <a:tc>
                  <a:txBody>
                    <a:bodyPr/>
                    <a:lstStyle/>
                    <a:p>
                      <a:pPr lvl="0" indent="0" marL="0">
                        <a:buNone/>
                      </a:pPr>
                      <a:r>
                        <a:rPr b="1"/>
                        <a:t>Acute premyelocytic leukemia</a:t>
                      </a:r>
                    </a:p>
                  </a:txBody>
                </a:tc>
                <a:tc>
                  <a:txBody>
                    <a:bodyPr/>
                    <a:lstStyle/>
                    <a:p>
                      <a:pPr lvl="0" indent="0" marL="0">
                        <a:buNone/>
                      </a:pPr>
                      <a:r>
                        <a:rPr/>
                        <a:t>ATRA + arsenic ± GO</a:t>
                      </a:r>
                    </a:p>
                  </a:txBody>
                </a:tc>
                <a:tc>
                  <a:txBody>
                    <a:bodyPr/>
                    <a:lstStyle/>
                    <a:p>
                      <a:pPr lvl="0" indent="0" marL="0">
                        <a:buNone/>
                      </a:pPr>
                      <a:r>
                        <a:rPr/>
                        <a:t>80-90%</a:t>
                      </a:r>
                    </a:p>
                  </a:txBody>
                </a:tc>
              </a:tr>
              <a:tr h="0">
                <a:tc>
                  <a:txBody>
                    <a:bodyPr/>
                    <a:lstStyle/>
                    <a:p>
                      <a:pPr lvl="0" indent="0" marL="0">
                        <a:buNone/>
                      </a:pPr>
                      <a:r>
                        <a:rPr b="1"/>
                        <a:t>AML (core binding factor positive)</a:t>
                      </a:r>
                    </a:p>
                  </a:txBody>
                </a:tc>
                <a:tc>
                  <a:txBody>
                    <a:bodyPr/>
                    <a:lstStyle/>
                    <a:p>
                      <a:pPr lvl="0" indent="0" marL="0">
                        <a:buNone/>
                      </a:pPr>
                      <a:r>
                        <a:rPr/>
                        <a:t>FLAG-GO ± IDA, alloHSCT if MRD positive, if indicated, oral AZA/HMA with venetoclax or FLT3/IDH or menin inhibitors</a:t>
                      </a:r>
                    </a:p>
                  </a:txBody>
                </a:tc>
                <a:tc>
                  <a:txBody>
                    <a:bodyPr/>
                    <a:lstStyle/>
                    <a:p>
                      <a:pPr lvl="0" indent="0" marL="0">
                        <a:buNone/>
                      </a:pPr>
                      <a:r>
                        <a:rPr/>
                        <a:t>80-90%+</a:t>
                      </a:r>
                    </a:p>
                  </a:txBody>
                </a:tc>
              </a:tr>
              <a:tr h="0">
                <a:tc>
                  <a:txBody>
                    <a:bodyPr/>
                    <a:lstStyle/>
                    <a:p>
                      <a:pPr lvl="0" indent="0" marL="0">
                        <a:buNone/>
                      </a:pPr>
                      <a:r>
                        <a:rPr b="1"/>
                        <a:t>AML</a:t>
                      </a:r>
                      <a:r>
                        <a:rPr/>
                        <a:t> </a:t>
                      </a:r>
                      <a:r>
                        <a:rPr b="1"/>
                        <a:t>(younger fit)</a:t>
                      </a:r>
                    </a:p>
                  </a:txBody>
                </a:tc>
                <a:tc>
                  <a:txBody>
                    <a:bodyPr/>
                    <a:lstStyle/>
                    <a:p>
                      <a:pPr lvl="0" indent="0" marL="0">
                        <a:buNone/>
                      </a:pPr>
                      <a:r>
                        <a:rPr/>
                        <a:t>FLAG-IDA and venetoclax, CLIA and venetoclax</a:t>
                      </a:r>
                    </a:p>
                  </a:txBody>
                </a:tc>
                <a:tc>
                  <a:txBody>
                    <a:bodyPr/>
                    <a:lstStyle/>
                    <a:p>
                      <a:pPr lvl="0" indent="0" marL="0">
                        <a:buNone/>
                      </a:pPr>
                      <a:r>
                        <a:rPr/>
                        <a:t>50-60%</a:t>
                      </a:r>
                    </a:p>
                  </a:txBody>
                </a:tc>
              </a:tr>
            </a:tbl>
          </a:graphicData>
        </a:graphic>
      </p:graphicFrame>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Toxicities of small-molecule kinase inhibitors</a:t>
            </a:r>
          </a:p>
        </p:txBody>
      </p:sp>
      <p:pic>
        <p:nvPicPr>
          <p:cNvPr descr="targeted%20therapy%20toxicities.png" id="0" name="Picture 1"/>
          <p:cNvPicPr>
            <a:picLocks noGrp="1" noChangeAspect="1"/>
          </p:cNvPicPr>
          <p:nvPr/>
        </p:nvPicPr>
        <p:blipFill>
          <a:blip r:embed="rId2"/>
          <a:stretch>
            <a:fillRect/>
          </a:stretch>
        </p:blipFill>
        <p:spPr bwMode="auto">
          <a:xfrm>
            <a:off x="2146300" y="1193800"/>
            <a:ext cx="48387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(Wang and Baron 2020)</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Just avoid triazoles?</a:t>
            </a:r>
          </a:p>
        </p:txBody>
      </p:sp>
      <p:sp>
        <p:nvSpPr>
          <p:cNvPr id="4" name="Text Placeholder 3"/>
          <p:cNvSpPr>
            <a:spLocks noGrp="1"/>
          </p:cNvSpPr>
          <p:nvPr>
            <p:ph idx="2" sz="half" type="body"/>
          </p:nvPr>
        </p:nvSpPr>
        <p:spPr/>
        <p:txBody>
          <a:bodyPr/>
          <a:lstStyle/>
          <a:p>
            <a:pPr lvl="0" indent="0" marL="0">
              <a:buNone/>
            </a:pPr>
          </a:p>
        </p:txBody>
      </p:sp>
      <p:pic>
        <p:nvPicPr>
          <p:cNvPr descr="avoid%20triazoles.png" id="0" name="Picture 1"/>
          <p:cNvPicPr>
            <a:picLocks noGrp="1" noChangeAspect="1"/>
          </p:cNvPicPr>
          <p:nvPr/>
        </p:nvPicPr>
        <p:blipFill>
          <a:blip r:embed="rId2"/>
          <a:stretch>
            <a:fillRect/>
          </a:stretch>
        </p:blipFill>
        <p:spPr bwMode="auto">
          <a:xfrm>
            <a:off x="3568700" y="1244600"/>
            <a:ext cx="5105400" cy="22987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problems with echinocandin prophylaxis</a:t>
            </a:r>
          </a:p>
        </p:txBody>
      </p:sp>
      <p:sp>
        <p:nvSpPr>
          <p:cNvPr id="4" name="Text Placeholder 3"/>
          <p:cNvSpPr>
            <a:spLocks noGrp="1"/>
          </p:cNvSpPr>
          <p:nvPr>
            <p:ph idx="2" sz="half" type="body"/>
          </p:nvPr>
        </p:nvSpPr>
        <p:spPr/>
        <p:txBody>
          <a:bodyPr/>
          <a:lstStyle/>
          <a:p>
            <a:pPr lvl="0" indent="0" marL="0">
              <a:buNone/>
            </a:pPr>
          </a:p>
        </p:txBody>
      </p:sp>
      <p:pic>
        <p:nvPicPr>
          <p:cNvPr descr="echinocandin.png" id="0" name="Picture 1"/>
          <p:cNvPicPr>
            <a:picLocks noGrp="1" noChangeAspect="1"/>
          </p:cNvPicPr>
          <p:nvPr/>
        </p:nvPicPr>
        <p:blipFill>
          <a:blip r:embed="rId2"/>
          <a:stretch>
            <a:fillRect/>
          </a:stretch>
        </p:blipFill>
        <p:spPr bwMode="auto">
          <a:xfrm>
            <a:off x="3568700" y="876300"/>
            <a:ext cx="5105400" cy="30226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(Gomes et al. 2014)</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Is their a unique role for isavuconazole  vs. other triazoles?</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pec.png" id="0" name="Picture 1"/>
          <p:cNvPicPr>
            <a:picLocks noGrp="1" noChangeAspect="1"/>
          </p:cNvPicPr>
          <p:nvPr/>
        </p:nvPicPr>
        <p:blipFill>
          <a:blip r:embed="rId2"/>
          <a:stretch>
            <a:fillRect/>
          </a:stretch>
        </p:blipFill>
        <p:spPr bwMode="auto">
          <a:xfrm>
            <a:off x="1765300" y="1193800"/>
            <a:ext cx="5613400" cy="3390900"/>
          </a:xfrm>
          <a:prstGeom prst="rect">
            <a:avLst/>
          </a:prstGeom>
          <a:noFill/>
          <a:ln w="9525">
            <a:noFill/>
            <a:headEnd/>
            <a:tailEnd/>
          </a:ln>
        </p:spPr>
      </p:pic>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Pharmacokinetic complexity of voriconazole</a:t>
            </a:r>
          </a:p>
        </p:txBody>
      </p:sp>
      <p:sp>
        <p:nvSpPr>
          <p:cNvPr id="4" name="Text Placeholder 3"/>
          <p:cNvSpPr>
            <a:spLocks noGrp="1"/>
          </p:cNvSpPr>
          <p:nvPr>
            <p:ph idx="2" sz="half" type="body"/>
          </p:nvPr>
        </p:nvSpPr>
        <p:spPr/>
        <p:txBody>
          <a:bodyPr/>
          <a:lstStyle/>
          <a:p>
            <a:pPr lvl="0" indent="0" marL="0">
              <a:buNone/>
            </a:pPr>
          </a:p>
        </p:txBody>
      </p:sp>
      <p:pic>
        <p:nvPicPr>
          <p:cNvPr descr="voriconazole%20PK.png" id="0" name="Picture 1"/>
          <p:cNvPicPr>
            <a:picLocks noGrp="1" noChangeAspect="1"/>
          </p:cNvPicPr>
          <p:nvPr/>
        </p:nvPicPr>
        <p:blipFill>
          <a:blip r:embed="rId2"/>
          <a:stretch>
            <a:fillRect/>
          </a:stretch>
        </p:blipFill>
        <p:spPr bwMode="auto">
          <a:xfrm>
            <a:off x="3568700" y="1435100"/>
            <a:ext cx="5105400" cy="1930400"/>
          </a:xfrm>
          <a:prstGeom prst="rect">
            <a:avLst/>
          </a:prstGeom>
          <a:noFill/>
          <a:ln w="9525">
            <a:noFill/>
            <a:headEnd/>
            <a:tailEnd/>
          </a:ln>
        </p:spPr>
      </p:pic>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(Trifilio and Mehta 2014)</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toxicities</a:t>
            </a:r>
          </a:p>
        </p:txBody>
      </p:sp>
      <p:sp>
        <p:nvSpPr>
          <p:cNvPr id="4" name="Text Placeholder 3"/>
          <p:cNvSpPr>
            <a:spLocks noGrp="1"/>
          </p:cNvSpPr>
          <p:nvPr>
            <p:ph idx="2" sz="half" type="body"/>
          </p:nvPr>
        </p:nvSpPr>
        <p:spPr/>
        <p:txBody>
          <a:bodyPr/>
          <a:lstStyle/>
          <a:p>
            <a:pPr lvl="0" indent="0" marL="0">
              <a:buNone/>
            </a:pPr>
          </a:p>
        </p:txBody>
      </p:sp>
      <p:pic>
        <p:nvPicPr>
          <p:cNvPr descr="triazole%20toxicity.png" id="0" name="Picture 1"/>
          <p:cNvPicPr>
            <a:picLocks noGrp="1" noChangeAspect="1"/>
          </p:cNvPicPr>
          <p:nvPr/>
        </p:nvPicPr>
        <p:blipFill>
          <a:blip r:embed="rId2"/>
          <a:stretch>
            <a:fillRect/>
          </a:stretch>
        </p:blipFill>
        <p:spPr bwMode="auto">
          <a:xfrm>
            <a:off x="3568700" y="1054100"/>
            <a:ext cx="5105400" cy="26924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(Lewis 2011; Johnson 2021)</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pic>
        <p:nvPicPr>
          <p:cNvPr descr="registry.png" id="0" name="Picture 1"/>
          <p:cNvPicPr>
            <a:picLocks noGrp="1" noChangeAspect="1"/>
          </p:cNvPicPr>
          <p:nvPr/>
        </p:nvPicPr>
        <p:blipFill>
          <a:blip r:embed="rId2"/>
          <a:stretch>
            <a:fillRect/>
          </a:stretch>
        </p:blipFill>
        <p:spPr bwMode="auto">
          <a:xfrm>
            <a:off x="3568700" y="1358900"/>
            <a:ext cx="5105400" cy="2082800"/>
          </a:xfrm>
          <a:prstGeom prst="rect">
            <a:avLst/>
          </a:prstGeom>
          <a:noFill/>
          <a:ln w="9525">
            <a:noFill/>
            <a:headEnd/>
            <a:tailEnd/>
          </a:ln>
        </p:spPr>
      </p:pic>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t>
            </a:r>
            <a:r>
              <a:rPr b="1"/>
              <a:t>ostroskey-zeichnerluis2021J?</a:t>
            </a:r>
            <a:r>
              <a:rPr/>
              <a:t>)</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Triazole safety</a:t>
            </a:r>
          </a:p>
        </p:txBody>
      </p:sp>
      <p:sp>
        <p:nvSpPr>
          <p:cNvPr id="3" name="Content Placeholder 2"/>
          <p:cNvSpPr>
            <a:spLocks noGrp="1"/>
          </p:cNvSpPr>
          <p:nvPr>
            <p:ph idx="1"/>
          </p:nvPr>
        </p:nvSpPr>
        <p:spPr/>
        <p:txBody>
          <a:bodyPr/>
          <a:lstStyle/>
          <a:p>
            <a:pPr lvl="0" indent="0" marL="0">
              <a:buNone/>
            </a:pPr>
          </a:p>
          <a:p>
            <a:pPr lvl="0"/>
            <a:r>
              <a:rPr/>
              <a:t>Multicenter registry of prophylaxis (n=1777) and treatment (n=816) courses</a:t>
            </a:r>
          </a:p>
          <a:p>
            <a:pPr lvl="0"/>
            <a:r>
              <a:rPr/>
              <a:t>Adverse effects leading to treatment discontinuation:</a:t>
            </a:r>
          </a:p>
          <a:p>
            <a:pPr lvl="1"/>
            <a:r>
              <a:rPr/>
              <a:t>voriconazole (n=494) 14.2%</a:t>
            </a:r>
          </a:p>
          <a:p>
            <a:pPr lvl="1"/>
            <a:r>
              <a:rPr/>
              <a:t>posaconazole (n=547) 11.3%</a:t>
            </a:r>
          </a:p>
          <a:p>
            <a:pPr lvl="1"/>
            <a:r>
              <a:rPr/>
              <a:t>isavuconazole (n=514) 3.9%</a:t>
            </a:r>
          </a:p>
          <a:p>
            <a:pPr lvl="1"/>
            <a:r>
              <a:rPr/>
              <a:t>multiple/sequenced therapy (n=454) 11.7%</a:t>
            </a:r>
          </a:p>
          <a:p>
            <a:pPr lvl="0"/>
            <a:r>
              <a:rPr/>
              <a:t>QTc prolongation was rare, but more frequent with voriconazole and posaconazole</a:t>
            </a:r>
          </a:p>
          <a:p>
            <a:pPr lvl="0"/>
            <a:r>
              <a:rPr/>
              <a:t>Severe drug interactions occurred in 4% of all treated patients</a:t>
            </a:r>
          </a:p>
          <a:p>
            <a:pPr lvl="0"/>
            <a:r>
              <a:rPr/>
              <a:t>IFI mortality rates were similar for all agents ranging between 1.1-1.8%</a:t>
            </a:r>
          </a:p>
          <a:p>
            <a:pPr lvl="0" indent="0" marL="0">
              <a:buNone/>
            </a:pPr>
            <a:r>
              <a:rPr/>
              <a:t>(Ostroskey-Zeichner, L et al. 2021)</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makes isavuconazole (isavuconazonium) unique?</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a:r>
              <a:rPr/>
              <a:t>Broad spectrum of activity</a:t>
            </a:r>
          </a:p>
          <a:p>
            <a:pPr lvl="0"/>
            <a:r>
              <a:rPr/>
              <a:t>Prodrug IV/ oral formulations (&gt; 90% bioav.)</a:t>
            </a:r>
          </a:p>
          <a:p>
            <a:pPr lvl="0"/>
            <a:r>
              <a:rPr/>
              <a:t>Predictable linear PK, t</a:t>
            </a:r>
            <a:r>
              <a:rPr baseline="-25000"/>
              <a:t>1/2</a:t>
            </a:r>
            <a:r>
              <a:rPr/>
              <a:t>=130h</a:t>
            </a:r>
          </a:p>
          <a:p>
            <a:pPr lvl="0"/>
            <a:r>
              <a:rPr/>
              <a:t>Less need for TDM</a:t>
            </a:r>
          </a:p>
          <a:p>
            <a:pPr lvl="0"/>
            <a:r>
              <a:rPr/>
              <a:t>Better safety profile than voriconazole</a:t>
            </a:r>
          </a:p>
          <a:p>
            <a:pPr lvl="1"/>
            <a:r>
              <a:rPr/>
              <a:t>Less potent CYP3A4/5 inhibition</a:t>
            </a:r>
          </a:p>
          <a:p>
            <a:pPr lvl="1"/>
            <a:r>
              <a:rPr/>
              <a:t>Less cutaneous, CNS, hepatic toxicities</a:t>
            </a:r>
          </a:p>
          <a:p>
            <a:pPr lvl="1"/>
            <a:r>
              <a:rPr/>
              <a:t>Does not prolong QT</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(Johnson 2021; Maertens et al. 2016)</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QT prolongation risk with triazoles</a:t>
            </a:r>
          </a:p>
        </p:txBody>
      </p:sp>
      <p:sp>
        <p:nvSpPr>
          <p:cNvPr id="3" name="Text Placeholder 2"/>
          <p:cNvSpPr>
            <a:spLocks noGrp="1"/>
          </p:cNvSpPr>
          <p:nvPr>
            <p:ph idx="1" type="body"/>
          </p:nvPr>
        </p:nvSpPr>
        <p:spPr/>
        <p:txBody>
          <a:bodyPr/>
          <a:lstStyle/>
          <a:p>
            <a:pPr lvl="0" indent="0" marL="0">
              <a:buNone/>
            </a:pPr>
          </a:p>
        </p:txBody>
      </p:sp>
      <p:pic>
        <p:nvPicPr>
          <p:cNvPr descr="QTC.png" id="0" name="Picture 1"/>
          <p:cNvPicPr>
            <a:picLocks noGrp="1" noChangeAspect="1"/>
          </p:cNvPicPr>
          <p:nvPr/>
        </p:nvPicPr>
        <p:blipFill>
          <a:blip r:embed="rId2"/>
          <a:stretch>
            <a:fillRect/>
          </a:stretch>
        </p:blipFill>
        <p:spPr bwMode="auto">
          <a:xfrm>
            <a:off x="1003300" y="1625600"/>
            <a:ext cx="2946400" cy="2959100"/>
          </a:xfrm>
          <a:prstGeom prst="rect">
            <a:avLst/>
          </a:prstGeom>
          <a:noFill/>
          <a:ln w="9525">
            <a:noFill/>
            <a:headEnd/>
            <a:tailEnd/>
          </a:ln>
        </p:spPr>
      </p:pic>
      <p:sp>
        <p:nvSpPr>
          <p:cNvPr id="5" name="Text Placeholder 4"/>
          <p:cNvSpPr>
            <a:spLocks noGrp="1"/>
          </p:cNvSpPr>
          <p:nvPr>
            <p:ph idx="3" sz="quarter" type="body"/>
          </p:nvPr>
        </p:nvSpPr>
        <p:spPr/>
        <p:txBody>
          <a:bodyPr/>
          <a:lstStyle/>
          <a:p>
            <a:pPr lvl="0" indent="0" marL="0">
              <a:buNone/>
            </a:pPr>
          </a:p>
          <a:p>
            <a:pPr lvl="0" indent="0" marL="0">
              <a:buNone/>
            </a:pPr>
          </a:p>
          <a:p>
            <a:pPr lvl="0"/>
            <a:r>
              <a:rPr/>
              <a:t>Older triazoles inhibit human ether-a-go-go (hERG) channel, which underlies rapid K</a:t>
            </a:r>
            <a:r>
              <a:rPr baseline="30000"/>
              <a:t>+</a:t>
            </a:r>
            <a:r>
              <a:rPr/>
              <a:t> rectifier current</a:t>
            </a:r>
          </a:p>
          <a:p>
            <a:pPr lvl="0"/>
            <a:r>
              <a:rPr/>
              <a:t>Isavuconazole shortens cardia QT in a dose-related manner, with no associated cardiac risk</a:t>
            </a:r>
          </a:p>
          <a:p>
            <a:pPr lvl="1"/>
            <a:r>
              <a:rPr/>
              <a:t>hCav1.2 L-type Ca</a:t>
            </a:r>
            <a:r>
              <a:rPr baseline="30000"/>
              <a:t>++</a:t>
            </a:r>
            <a:r>
              <a:rPr/>
              <a:t> channels</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(Keirns et al. 2017)</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versus voriconazole for primary treatment of invasive mould disease caused by </a:t>
            </a:r>
            <a:r>
              <a:rPr i="1"/>
              <a:t>Aspergillus</a:t>
            </a:r>
            <a:r>
              <a:rPr/>
              <a:t> and other filamentous fungi (SECURE)</a:t>
            </a:r>
          </a:p>
        </p:txBody>
      </p:sp>
      <p:pic>
        <p:nvPicPr>
          <p:cNvPr descr="Secure.png" id="0" name="Picture 1"/>
          <p:cNvPicPr>
            <a:picLocks noGrp="1" noChangeAspect="1"/>
          </p:cNvPicPr>
          <p:nvPr/>
        </p:nvPicPr>
        <p:blipFill>
          <a:blip r:embed="rId2"/>
          <a:stretch>
            <a:fillRect/>
          </a:stretch>
        </p:blipFill>
        <p:spPr bwMode="auto">
          <a:xfrm>
            <a:off x="1981200" y="1193800"/>
            <a:ext cx="5194300" cy="3390900"/>
          </a:xfrm>
          <a:prstGeom prst="rect">
            <a:avLst/>
          </a:prstGeom>
          <a:noFill/>
          <a:ln w="9525">
            <a:noFill/>
            <a:headEnd/>
            <a:tailEnd/>
          </a:ln>
        </p:spPr>
      </p:pic>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(Maertens et al. 2016)</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2743200"/>
                <a:gridCol w="2743200"/>
                <a:gridCol w="27432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AML</a:t>
                      </a:r>
                      <a:r>
                        <a:rPr/>
                        <a:t>  </a:t>
                      </a:r>
                      <a:r>
                        <a:rPr b="1"/>
                        <a:t>(older, unfit, complex karyotype, T-53 mutations, MECOM)</a:t>
                      </a:r>
                    </a:p>
                  </a:txBody>
                </a:tc>
                <a:tc>
                  <a:txBody>
                    <a:bodyPr/>
                    <a:lstStyle/>
                    <a:p>
                      <a:pPr lvl="0" indent="0" marL="0">
                        <a:buNone/>
                      </a:pPr>
                      <a:r>
                        <a:rPr/>
                        <a:t>Low-intensity triple nucleosides (cladarabine, cytarabine and HMAs + venetoclax; HMAs + venetoclax + targeted therapy</a:t>
                      </a:r>
                    </a:p>
                  </a:txBody>
                </a:tc>
                <a:tc>
                  <a:txBody>
                    <a:bodyPr/>
                    <a:lstStyle/>
                    <a:p>
                      <a:pPr lvl="0" indent="0" marL="0">
                        <a:buNone/>
                      </a:pPr>
                      <a:r>
                        <a:rPr/>
                        <a:t>40-50%</a:t>
                      </a:r>
                    </a:p>
                  </a:txBody>
                </a:tc>
              </a:tr>
              <a:tr h="0">
                <a:tc>
                  <a:txBody>
                    <a:bodyPr/>
                    <a:lstStyle/>
                    <a:p>
                      <a:pPr lvl="0" indent="0" marL="0">
                        <a:buNone/>
                      </a:pPr>
                      <a:r>
                        <a:rPr b="1"/>
                        <a:t>ALL &lt; 60 years</a:t>
                      </a:r>
                    </a:p>
                  </a:txBody>
                </a:tc>
                <a:tc>
                  <a:txBody>
                    <a:bodyPr/>
                    <a:lstStyle/>
                    <a:p>
                      <a:pPr lvl="0" indent="0" marL="0">
                        <a:buNone/>
                      </a:pPr>
                      <a:r>
                        <a:rPr/>
                        <a:t>HyperCVAD + CD19/CD20 targeted antibodies</a:t>
                      </a:r>
                    </a:p>
                  </a:txBody>
                </a:tc>
                <a:tc>
                  <a:txBody>
                    <a:bodyPr/>
                    <a:lstStyle/>
                    <a:p>
                      <a:pPr lvl="0" indent="0" marL="0">
                        <a:buNone/>
                      </a:pPr>
                      <a:r>
                        <a:rPr/>
                        <a:t>60-70%</a:t>
                      </a:r>
                    </a:p>
                  </a:txBody>
                </a:tc>
              </a:tr>
              <a:tr h="0">
                <a:tc>
                  <a:txBody>
                    <a:bodyPr/>
                    <a:lstStyle/>
                    <a:p>
                      <a:pPr lvl="0" indent="0" marL="0">
                        <a:buNone/>
                      </a:pPr>
                      <a:r>
                        <a:rPr b="1"/>
                        <a:t>ALL &gt; 60 years</a:t>
                      </a:r>
                    </a:p>
                  </a:txBody>
                </a:tc>
                <a:tc>
                  <a:txBody>
                    <a:bodyPr/>
                    <a:lstStyle/>
                    <a:p>
                      <a:pPr lvl="0" indent="0" marL="0">
                        <a:buNone/>
                      </a:pPr>
                      <a:r>
                        <a:rPr/>
                        <a:t>Mini-hyper CVAD+ inotuzumab; blinatumab + ponatinib</a:t>
                      </a:r>
                    </a:p>
                  </a:txBody>
                </a:tc>
                <a:tc>
                  <a:txBody>
                    <a:bodyPr/>
                    <a:lstStyle/>
                    <a:p>
                      <a:pPr lvl="0" indent="0" marL="0">
                        <a:buNone/>
                      </a:pPr>
                      <a:r>
                        <a:rPr/>
                        <a:t>50%</a:t>
                      </a:r>
                    </a:p>
                  </a:txBody>
                </a:tc>
              </a:tr>
              <a:tr h="0">
                <a:tc>
                  <a:txBody>
                    <a:bodyPr/>
                    <a:lstStyle/>
                    <a:p>
                      <a:pPr lvl="0" indent="0" marL="0">
                        <a:buNone/>
                      </a:pPr>
                      <a:r>
                        <a:rPr b="1"/>
                        <a:t>Ph-positive ALL</a:t>
                      </a:r>
                    </a:p>
                  </a:txBody>
                </a:tc>
                <a:tc>
                  <a:txBody>
                    <a:bodyPr/>
                    <a:lstStyle/>
                    <a:p>
                      <a:pPr lvl="0" indent="0" marL="0">
                        <a:buNone/>
                      </a:pPr>
                      <a:r>
                        <a:rPr/>
                        <a:t>HyperCVAD + ponatinib; blinatumab + ponatinib</a:t>
                      </a:r>
                    </a:p>
                  </a:txBody>
                </a:tc>
                <a:tc>
                  <a:txBody>
                    <a:bodyPr/>
                    <a:lstStyle/>
                    <a:p>
                      <a:pPr lvl="0" indent="0" marL="0">
                        <a:buNone/>
                      </a:pPr>
                      <a:r>
                        <a:rPr/>
                        <a:t>70-80%?</a:t>
                      </a:r>
                    </a:p>
                  </a:txBody>
                </a:tc>
              </a:tr>
              <a:tr h="0">
                <a:tc>
                  <a:txBody>
                    <a:bodyPr/>
                    <a:lstStyle/>
                    <a:p>
                      <a:endParaRPr/>
                    </a:p>
                  </a:txBody>
                </a:tc>
                <a:tc>
                  <a:txBody>
                    <a:bodyPr/>
                    <a:lstStyle/>
                    <a:p>
                      <a:endParaRPr/>
                    </a:p>
                  </a:txBody>
                </a:tc>
                <a:tc>
                  <a:txBody>
                    <a:bodyPr/>
                    <a:lstStyle/>
                    <a:p>
                      <a:endParaRP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Treatment-emergent adverse effects  in the SECURE trial</a:t>
            </a:r>
          </a:p>
        </p:txBody>
      </p:sp>
      <p:sp>
        <p:nvSpPr>
          <p:cNvPr id="3" name="Content Placeholder 2"/>
          <p:cNvSpPr>
            <a:spLocks noGrp="1"/>
          </p:cNvSpPr>
          <p:nvPr>
            <p:ph idx="1"/>
          </p:nvPr>
        </p:nvSpPr>
        <p:spPr/>
        <p:txBody>
          <a:bodyPr/>
          <a:lstStyle/>
          <a:p>
            <a:pPr lvl="0" indent="0" marL="0">
              <a:buNone/>
            </a:pPr>
          </a:p>
          <a:p>
            <a:pPr lvl="0"/>
            <a:r>
              <a:rPr/>
              <a:t>Hepatobiliary disorders (VOR-16% vs. ISA-9%, p=0.016)</a:t>
            </a:r>
          </a:p>
          <a:p>
            <a:pPr lvl="0"/>
            <a:r>
              <a:rPr/>
              <a:t>Visual disturbances (VOR-27% vs. ISA-15%, p=0.002)</a:t>
            </a:r>
          </a:p>
          <a:p>
            <a:pPr lvl="0"/>
            <a:r>
              <a:rPr/>
              <a:t>Skin or subcutaneous tissue (VOR-42% vs. ISA-33%, p=0.037</a:t>
            </a:r>
          </a:p>
          <a:p>
            <a:pPr lvl="0"/>
            <a:r>
              <a:rPr b="1"/>
              <a:t>Overall drug-related AE (VOR-60% vs. ISA-42%, p&lt;0.001)</a:t>
            </a:r>
          </a:p>
          <a:p>
            <a:pPr lvl="0" indent="0" marL="0">
              <a:buNone/>
            </a:pPr>
            <a:r>
              <a:rPr/>
              <a:t>(Maertens et al. 2016)</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treatment for mucormycosis:  a single-arm, open-label, case-control study (VITAL)</a:t>
            </a:r>
          </a:p>
        </p:txBody>
      </p:sp>
      <p:pic>
        <p:nvPicPr>
          <p:cNvPr descr="isavuconazole_Mucor.png" id="0" name="Picture 1"/>
          <p:cNvPicPr>
            <a:picLocks noGrp="1" noChangeAspect="1"/>
          </p:cNvPicPr>
          <p:nvPr/>
        </p:nvPicPr>
        <p:blipFill>
          <a:blip r:embed="rId2"/>
          <a:stretch>
            <a:fillRect/>
          </a:stretch>
        </p:blipFill>
        <p:spPr bwMode="auto">
          <a:xfrm>
            <a:off x="1092200" y="1193800"/>
            <a:ext cx="6972300" cy="3390900"/>
          </a:xfrm>
          <a:prstGeom prst="rect">
            <a:avLst/>
          </a:prstGeom>
          <a:noFill/>
          <a:ln w="9525">
            <a:noFill/>
            <a:headEnd/>
            <a:tailEnd/>
          </a:ln>
        </p:spPr>
      </p:pic>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(Marty et al. 2014)</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a:t>Tacrolimus</a:t>
                      </a:r>
                    </a:p>
                  </a:txBody>
                </a:tc>
                <a:tc>
                  <a:txBody>
                    <a:bodyPr/>
                    <a:lstStyle/>
                    <a:p>
                      <a:pPr lvl="0" indent="0" marL="0">
                        <a:buNone/>
                      </a:pPr>
                      <a:r>
                        <a:rPr/>
                        <a:t>↑ AUC 1.8-3xfold</a:t>
                      </a:r>
                    </a:p>
                    <a:p>
                      <a:pPr lvl="0" indent="0" marL="0">
                        <a:buNone/>
                      </a:pPr>
                      <a:r>
                        <a:rPr/>
                        <a:t>↑ C</a:t>
                      </a:r>
                      <a:r>
                        <a:rPr baseline="-25000"/>
                        <a:t>max</a:t>
                      </a:r>
                      <a:r>
                        <a:rPr/>
                        <a:t> 1.4-2.8xfold</a:t>
                      </a:r>
                    </a:p>
                  </a:txBody>
                </a:tc>
                <a:tc>
                  <a:txBody>
                    <a:bodyPr/>
                    <a:lstStyle/>
                    <a:p>
                      <a:pPr lvl="0" indent="0" marL="0">
                        <a:buNone/>
                      </a:pPr>
                      <a:r>
                        <a:rPr/>
                        <a:t>40-50% reduction in tacrolimus dose, TDM. Some studies suggest no empiric dose reduction was required</a:t>
                      </a:r>
                    </a:p>
                  </a:txBody>
                </a:tc>
              </a:tr>
              <a:tr h="0">
                <a:tc>
                  <a:txBody>
                    <a:bodyPr/>
                    <a:lstStyle/>
                    <a:p>
                      <a:pPr lvl="0" indent="0" marL="0">
                        <a:buNone/>
                      </a:pPr>
                      <a:r>
                        <a:rPr/>
                        <a:t>Prednisone/ Prednislone</a:t>
                      </a:r>
                    </a:p>
                  </a:txBody>
                </a:tc>
                <a:tc>
                  <a:txBody>
                    <a:bodyPr/>
                    <a:lstStyle/>
                    <a:p>
                      <a:pPr lvl="0" indent="0" marL="0">
                        <a:buNone/>
                      </a:pPr>
                      <a:r>
                        <a:rPr/>
                        <a:t>↑ AUC (8%) minimal</a:t>
                      </a:r>
                    </a:p>
                  </a:txBody>
                </a:tc>
                <a:tc>
                  <a:txBody>
                    <a:bodyPr/>
                    <a:lstStyle/>
                    <a:p>
                      <a:pPr lvl="0" indent="0" marL="0">
                        <a:buNone/>
                      </a:pPr>
                      <a:r>
                        <a:rPr/>
                        <a:t>No dose adjustments recommended</a:t>
                      </a:r>
                    </a:p>
                  </a:txBody>
                </a:tc>
              </a:tr>
              <a:tr h="0">
                <a:tc>
                  <a:txBody>
                    <a:bodyPr/>
                    <a:lstStyle/>
                    <a:p>
                      <a:pPr lvl="0" indent="0" marL="0">
                        <a:buNone/>
                      </a:pPr>
                      <a:r>
                        <a:rPr/>
                        <a:t>Ruxolitinib</a:t>
                      </a:r>
                    </a:p>
                  </a:txBody>
                </a:tc>
                <a:tc>
                  <a:txBody>
                    <a:bodyPr/>
                    <a:lstStyle/>
                    <a:p>
                      <a:pPr lvl="0" indent="0" marL="0">
                        <a:buNone/>
                      </a:pPr>
                      <a:r>
                        <a:rPr/>
                        <a:t>↑AUC and C</a:t>
                      </a:r>
                      <a:r>
                        <a:rPr baseline="-25000"/>
                        <a:t>max</a:t>
                      </a:r>
                      <a:r>
                        <a:rPr/>
                        <a:t> by an average of 27% and 8%</a:t>
                      </a:r>
                    </a:p>
                  </a:txBody>
                </a:tc>
                <a:tc>
                  <a:txBody>
                    <a:bodyPr/>
                    <a:lstStyle/>
                    <a:p>
                      <a:pPr lvl="0" indent="0" marL="0">
                        <a:buNone/>
                      </a:pPr>
                      <a:r>
                        <a:rPr/>
                        <a:t>Although dose reduction is recommended for strong CYP3A4 inhibitors, no dose reduction recommended with isavuconazole</a:t>
                      </a:r>
                    </a:p>
                  </a:txBody>
                </a:tc>
              </a:tr>
            </a:tbl>
          </a:graphicData>
        </a:graphic>
      </p:graphicFrame>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(2018);Kieu et al. (2019); Groll et al. (2017); Ouatas et al. (2017);]</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b="1"/>
                        <a:t>Venetoclax</a:t>
                      </a:r>
                    </a:p>
                  </a:txBody>
                </a:tc>
                <a:tc>
                  <a:txBody>
                    <a:bodyPr/>
                    <a:lstStyle/>
                    <a:p>
                      <a:pPr lvl="0" indent="0" marL="0">
                        <a:buNone/>
                      </a:pPr>
                      <a:r>
                        <a:rPr/>
                        <a:t>↑AUC 2-3.9xfold</a:t>
                      </a:r>
                    </a:p>
                  </a:txBody>
                </a:tc>
                <a:tc>
                  <a:txBody>
                    <a:bodyPr/>
                    <a:lstStyle/>
                    <a:p>
                      <a:pPr lvl="0" indent="0" marL="0">
                        <a:buNone/>
                      </a:pPr>
                      <a:r>
                        <a:rPr/>
                        <a:t>Dose reduction of venetoclax by 50%</a:t>
                      </a:r>
                    </a:p>
                  </a:txBody>
                </a:tc>
              </a:tr>
              <a:tr h="0">
                <a:tc>
                  <a:txBody>
                    <a:bodyPr/>
                    <a:lstStyle/>
                    <a:p>
                      <a:pPr lvl="0" indent="0" marL="0">
                        <a:buNone/>
                      </a:pPr>
                      <a:r>
                        <a:rPr b="1"/>
                        <a:t>Midostaurin</a:t>
                      </a:r>
                    </a:p>
                  </a:txBody>
                </a:tc>
                <a:tc>
                  <a:txBody>
                    <a:bodyPr/>
                    <a:lstStyle/>
                    <a:p>
                      <a:pPr lvl="0" indent="0" marL="0">
                        <a:buNone/>
                      </a:pPr>
                      <a:r>
                        <a:rPr/>
                        <a:t>↑AUC 1.44xfold higher</a:t>
                      </a:r>
                    </a:p>
                  </a:txBody>
                </a:tc>
                <a:tc>
                  <a:txBody>
                    <a:bodyPr/>
                    <a:lstStyle/>
                    <a:p>
                      <a:pPr lvl="0" indent="0" marL="0">
                        <a:buNone/>
                      </a:pPr>
                      <a:r>
                        <a:rPr/>
                        <a:t>No dose reduction recommended for moderate CYP3A4 inhibitors</a:t>
                      </a:r>
                    </a:p>
                  </a:txBody>
                </a:tc>
              </a:tr>
              <a:tr h="0">
                <a:tc>
                  <a:txBody>
                    <a:bodyPr/>
                    <a:lstStyle/>
                    <a:p>
                      <a:pPr lvl="0" indent="0" marL="0">
                        <a:buNone/>
                      </a:pPr>
                      <a:r>
                        <a:rPr b="1"/>
                        <a:t>Gilteritinib</a:t>
                      </a:r>
                    </a:p>
                  </a:txBody>
                </a:tc>
                <a:tc>
                  <a:txBody>
                    <a:bodyPr/>
                    <a:lstStyle/>
                    <a:p>
                      <a:pPr lvl="0" indent="0" marL="0">
                        <a:buNone/>
                      </a:pPr>
                      <a:r>
                        <a:rPr/>
                        <a:t>↑AUC 1.4xfold; </a:t>
                      </a:r>
                    </a:p>
                    <a:p>
                      <a:pPr lvl="0" indent="0" marL="0">
                        <a:buNone/>
                      </a:pPr>
                      <a:r>
                        <a:rPr/>
                        <a:t>↑C</a:t>
                      </a:r>
                      <a:r>
                        <a:rPr baseline="-25000"/>
                        <a:t>max</a:t>
                      </a:r>
                      <a:r>
                        <a:rPr/>
                        <a:t> 1.2-fold higher</a:t>
                      </a:r>
                    </a:p>
                  </a:txBody>
                </a:tc>
                <a:tc>
                  <a:txBody>
                    <a:bodyPr/>
                    <a:lstStyle/>
                    <a:p>
                      <a:pPr lvl="0" indent="0" marL="0">
                        <a:buNone/>
                      </a:pPr>
                      <a:r>
                        <a:rPr/>
                        <a:t>No dose reduction recommended for moderate CYP3A4 inhibitors</a:t>
                      </a:r>
                    </a:p>
                  </a:txBody>
                </a:tc>
              </a:tr>
            </a:tbl>
          </a:graphicData>
        </a:graphic>
      </p:graphicFrame>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 Kieu et al. 2019; Groll et al. 2017; Ouatas et al. 2017)</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Are the theoretical differences clinically important?</a:t>
            </a:r>
          </a:p>
        </p:txBody>
      </p:sp>
      <p:pic>
        <p:nvPicPr>
          <p:cNvPr descr="Menna_midostraurin.png" id="0" name="Picture 1"/>
          <p:cNvPicPr>
            <a:picLocks noGrp="1" noChangeAspect="1"/>
          </p:cNvPicPr>
          <p:nvPr/>
        </p:nvPicPr>
        <p:blipFill>
          <a:blip r:embed="rId2"/>
          <a:stretch>
            <a:fillRect/>
          </a:stretch>
        </p:blipFill>
        <p:spPr bwMode="auto">
          <a:xfrm>
            <a:off x="1270000" y="1193800"/>
            <a:ext cx="6616700" cy="33909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(Menna et al. 2021)</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0study.png" id="0" name="Picture 1"/>
          <p:cNvPicPr>
            <a:picLocks noGrp="1" noChangeAspect="1"/>
          </p:cNvPicPr>
          <p:nvPr/>
        </p:nvPicPr>
        <p:blipFill>
          <a:blip r:embed="rId2"/>
          <a:stretch>
            <a:fillRect/>
          </a:stretch>
        </p:blipFill>
        <p:spPr bwMode="auto">
          <a:xfrm>
            <a:off x="457200" y="1219200"/>
            <a:ext cx="8229600" cy="33528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png" id="0" name="Picture 1"/>
          <p:cNvPicPr>
            <a:picLocks noGrp="1" noChangeAspect="1"/>
          </p:cNvPicPr>
          <p:nvPr/>
        </p:nvPicPr>
        <p:blipFill>
          <a:blip r:embed="rId2"/>
          <a:stretch>
            <a:fillRect/>
          </a:stretch>
        </p:blipFill>
        <p:spPr bwMode="auto">
          <a:xfrm>
            <a:off x="622300" y="1193800"/>
            <a:ext cx="7886700" cy="3390900"/>
          </a:xfrm>
          <a:prstGeom prst="rect">
            <a:avLst/>
          </a:prstGeom>
          <a:noFill/>
          <a:ln w="9525">
            <a:noFill/>
            <a:headEnd/>
            <a:tailEnd/>
          </a:ln>
        </p:spPr>
      </p:pic>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3.png" id="0" name="Picture 1"/>
          <p:cNvPicPr>
            <a:picLocks noGrp="1" noChangeAspect="1"/>
          </p:cNvPicPr>
          <p:nvPr/>
        </p:nvPicPr>
        <p:blipFill>
          <a:blip r:embed="rId2"/>
          <a:stretch>
            <a:fillRect/>
          </a:stretch>
        </p:blipFill>
        <p:spPr bwMode="auto">
          <a:xfrm>
            <a:off x="3302000" y="1193800"/>
            <a:ext cx="2540000" cy="3390900"/>
          </a:xfrm>
          <a:prstGeom prst="rect">
            <a:avLst/>
          </a:prstGeom>
          <a:noFill/>
          <a:ln w="9525">
            <a:noFill/>
            <a:headEnd/>
            <a:tailEnd/>
          </a:ln>
        </p:spPr>
      </p:pic>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4.png" id="0" name="Picture 1"/>
          <p:cNvPicPr>
            <a:picLocks noGrp="1" noChangeAspect="1"/>
          </p:cNvPicPr>
          <p:nvPr/>
        </p:nvPicPr>
        <p:blipFill>
          <a:blip r:embed="rId2"/>
          <a:stretch>
            <a:fillRect/>
          </a:stretch>
        </p:blipFill>
        <p:spPr bwMode="auto">
          <a:xfrm>
            <a:off x="1016000" y="1193800"/>
            <a:ext cx="7112000" cy="3390900"/>
          </a:xfrm>
          <a:prstGeom prst="rect">
            <a:avLst/>
          </a:prstGeom>
          <a:noFill/>
          <a:ln w="9525">
            <a:noFill/>
            <a:headEnd/>
            <a:tailEnd/>
          </a:ln>
        </p:spPr>
      </p:pic>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tolerability</a:t>
            </a:r>
          </a:p>
        </p:txBody>
      </p:sp>
      <p:sp>
        <p:nvSpPr>
          <p:cNvPr id="3" name="Content Placeholder 2"/>
          <p:cNvSpPr>
            <a:spLocks noGrp="1"/>
          </p:cNvSpPr>
          <p:nvPr>
            <p:ph idx="1"/>
          </p:nvPr>
        </p:nvSpPr>
        <p:spPr/>
        <p:txBody>
          <a:bodyPr/>
          <a:lstStyle/>
          <a:p>
            <a:pPr lvl="0" indent="0" marL="0">
              <a:buNone/>
            </a:pPr>
          </a:p>
          <a:p>
            <a:pPr lvl="0" indent="0" marL="0">
              <a:buNone/>
            </a:pP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b="1"/>
              <a:t>Posaconazole experience</a:t>
            </a:r>
          </a:p>
          <a:p>
            <a:pPr lvl="0"/>
            <a:r>
              <a:rPr/>
              <a:t>Grade III/IV liver injury with tablet and IV formulations (9%)</a:t>
            </a:r>
          </a:p>
          <a:p>
            <a:pPr lvl="0"/>
            <a:r>
              <a:rPr/>
              <a:t>Primary hyperbilirubinemia</a:t>
            </a:r>
          </a:p>
          <a:p>
            <a:pPr lvl="0"/>
            <a:r>
              <a:rPr/>
              <a:t>Higher frequency in patients with serum levels &gt; 1,830 ng/mL</a:t>
            </a:r>
          </a:p>
        </p:txBody>
      </p:sp>
      <p:sp>
        <p:nvSpPr>
          <p:cNvPr id="4" name="Content Placeholder 3"/>
          <p:cNvSpPr>
            <a:spLocks noGrp="1"/>
          </p:cNvSpPr>
          <p:nvPr>
            <p:ph idx="2" sz="half"/>
          </p:nvPr>
        </p:nvSpPr>
        <p:spPr/>
        <p:txBody>
          <a:bodyPr/>
          <a:lstStyle/>
          <a:p>
            <a:pPr lvl="0"/>
            <a:r>
              <a:rPr b="1"/>
              <a:t>Isavuconazole (current study)</a:t>
            </a:r>
          </a:p>
          <a:p>
            <a:pPr lvl="0"/>
            <a:r>
              <a:rPr/>
              <a:t>Grade 1 transaminitis (2.7%)</a:t>
            </a:r>
          </a:p>
          <a:p>
            <a:pPr lvl="0"/>
            <a:r>
              <a:rPr/>
              <a:t>Grade 2 elevated T. bilirubin (1.3%)</a:t>
            </a:r>
          </a:p>
          <a:p>
            <a:pPr lvl="0"/>
            <a:r>
              <a:rPr/>
              <a:t>No elevations in QTc detected vs. baselines at 10 days</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5.png" id="0" name="Picture 1"/>
          <p:cNvPicPr>
            <a:picLocks noGrp="1" noChangeAspect="1"/>
          </p:cNvPicPr>
          <p:nvPr/>
        </p:nvPicPr>
        <p:blipFill>
          <a:blip r:embed="rId2"/>
          <a:stretch>
            <a:fillRect/>
          </a:stretch>
        </p:blipFill>
        <p:spPr bwMode="auto">
          <a:xfrm>
            <a:off x="457200" y="1524000"/>
            <a:ext cx="8229600" cy="27305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CML</a:t>
                      </a:r>
                    </a:p>
                  </a:txBody>
                </a:tc>
                <a:tc>
                  <a:txBody>
                    <a:bodyPr/>
                    <a:lstStyle/>
                    <a:p>
                      <a:pPr lvl="0" indent="0" marL="0">
                        <a:buNone/>
                      </a:pPr>
                      <a:r>
                        <a:rPr/>
                        <a:t>BCR-Abl1 tyrosine kinase inhibitors (imatinib, dasatinib, bosutinib, nilotunib, ponatinib), alloHSCT</a:t>
                      </a:r>
                    </a:p>
                  </a:txBody>
                </a:tc>
                <a:tc>
                  <a:txBody>
                    <a:bodyPr/>
                    <a:lstStyle/>
                    <a:p>
                      <a:pPr lvl="0" indent="0" marL="0">
                        <a:buNone/>
                      </a:pPr>
                      <a:r>
                        <a:rPr/>
                        <a:t>85-90%</a:t>
                      </a:r>
                    </a:p>
                  </a:txBody>
                </a:tc>
              </a:tr>
              <a:tr h="0">
                <a:tc>
                  <a:txBody>
                    <a:bodyPr/>
                    <a:lstStyle/>
                    <a:p>
                      <a:pPr lvl="0" indent="0" marL="0">
                        <a:buNone/>
                      </a:pPr>
                      <a:r>
                        <a:rPr b="1"/>
                        <a:t>CLL</a:t>
                      </a:r>
                    </a:p>
                  </a:txBody>
                </a:tc>
                <a:tc>
                  <a:txBody>
                    <a:bodyPr/>
                    <a:lstStyle/>
                    <a:p>
                      <a:pPr lvl="0" indent="0" marL="0">
                        <a:buNone/>
                      </a:pPr>
                      <a:r>
                        <a:rPr/>
                        <a:t>Ibrutinib, other BTKIs (acalabrutinib, zanubrutinib, pirtobrutinib)</a:t>
                      </a:r>
                    </a:p>
                  </a:txBody>
                </a:tc>
                <a:tc>
                  <a:txBody>
                    <a:bodyPr/>
                    <a:lstStyle/>
                    <a:p>
                      <a:pPr lvl="0" indent="0" marL="0">
                        <a:buNone/>
                      </a:pPr>
                      <a:r>
                        <a:rPr/>
                        <a:t>80-90% +</a:t>
                      </a:r>
                    </a:p>
                  </a:txBody>
                </a:tc>
              </a:tr>
              <a:tr h="0">
                <a:tc>
                  <a:txBody>
                    <a:bodyPr/>
                    <a:lstStyle/>
                    <a:p>
                      <a:pPr lvl="0" indent="0" marL="0">
                        <a:buNone/>
                      </a:pPr>
                      <a:r>
                        <a:rPr b="1"/>
                        <a:t>MDS</a:t>
                      </a:r>
                    </a:p>
                  </a:txBody>
                </a:tc>
                <a:tc>
                  <a:txBody>
                    <a:bodyPr/>
                    <a:lstStyle/>
                    <a:p>
                      <a:pPr lvl="0" indent="0" marL="0">
                        <a:buNone/>
                      </a:pPr>
                      <a:r>
                        <a:rPr/>
                        <a:t>Parenteral HMAs, oral HMAs, venetoclax, others</a:t>
                      </a:r>
                    </a:p>
                  </a:txBody>
                </a:tc>
                <a:tc>
                  <a:txBody>
                    <a:bodyPr/>
                    <a:lstStyle/>
                    <a:p>
                      <a:pPr lvl="0" indent="0" marL="0">
                        <a:buNone/>
                      </a:pPr>
                      <a:r>
                        <a:rPr/>
                        <a:t>40% +</a:t>
                      </a:r>
                    </a:p>
                  </a:txBody>
                </a:tc>
              </a:tr>
            </a:tbl>
          </a:graphicData>
        </a:graphic>
      </p:graphicFrame>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(Young 2021)</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Jo-Anne H. Young, </a:t>
            </a:r>
            <a:r>
              <a:rPr i="1"/>
              <a:t>Clin Infect Dis 2021</a:t>
            </a:r>
          </a:p>
        </p:txBody>
      </p:sp>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“This is the first antifungal prophylaxis study in this select population of patients with leukemia, specifically, those patients being treated with the BCL-2 antagonist venetoclax and fms3-like tyrosine kinase 3 (FLT3) inhibitors.</a:t>
            </a:r>
          </a:p>
          <a:p>
            <a:pPr lvl="0" indent="0" marL="0">
              <a:buNone/>
            </a:pPr>
          </a:p>
          <a:p>
            <a:pPr lvl="0" indent="0" marL="0">
              <a:buNone/>
            </a:pPr>
            <a:r>
              <a:rPr/>
              <a:t>“Clinicians should take away from these studies the fact that many of the advanced-generation azoles can be used interchangeably in times of prophylaxis when they are needed.”</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indent="0" marL="0">
              <a:buNone/>
            </a:pPr>
          </a:p>
          <a:p>
            <a:pPr lvl="0"/>
            <a:r>
              <a:rPr/>
              <a:t>Knowledge of fungal infection risk with targeted therapy is evolving, and depends heavily on the treatment scenario</a:t>
            </a:r>
          </a:p>
          <a:p>
            <a:pPr lvl="0"/>
            <a:r>
              <a:rPr/>
              <a:t>Many small molecule inhibitors are metabolised by CYP3A4/5 and have potential for QTc prolongation, making concurrent use with broad-spectrum triazoles difficult</a:t>
            </a:r>
          </a:p>
          <a:p>
            <a:pPr lvl="0"/>
            <a:r>
              <a:rPr/>
              <a:t>Isavuconazole has several unique pharmacokinetic and safety advantages over older triazoles, making it an useful alternative in patients receiving targeted therapies</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 for your attention!</a:t>
            </a:r>
          </a:p>
        </p:txBody>
      </p:sp>
      <p:pic>
        <p:nvPicPr>
          <p:cNvPr descr="bologna%202.png" id="0" name="Picture 1"/>
          <p:cNvPicPr>
            <a:picLocks noGrp="1" noChangeAspect="1"/>
          </p:cNvPicPr>
          <p:nvPr/>
        </p:nvPicPr>
        <p:blipFill>
          <a:blip r:embed="rId2"/>
          <a:stretch>
            <a:fillRect/>
          </a:stretch>
        </p:blipFill>
        <p:spPr bwMode="auto">
          <a:xfrm>
            <a:off x="2019300" y="1193800"/>
            <a:ext cx="5118100" cy="3390900"/>
          </a:xfrm>
          <a:prstGeom prst="rect">
            <a:avLst/>
          </a:prstGeom>
          <a:noFill/>
          <a:ln w="9525">
            <a:noFill/>
            <a:headEnd/>
            <a:tailEnd/>
          </a:ln>
        </p:spPr>
      </p:pic>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logna3.png" id="0" name="Picture 1"/>
          <p:cNvPicPr>
            <a:picLocks noGrp="1" noChangeAspect="1"/>
          </p:cNvPicPr>
          <p:nvPr/>
        </p:nvPicPr>
        <p:blipFill>
          <a:blip r:embed="rId2"/>
          <a:stretch>
            <a:fillRect/>
          </a:stretch>
        </p:blipFill>
        <p:spPr bwMode="auto">
          <a:xfrm>
            <a:off x="635000" y="1193800"/>
            <a:ext cx="7874000" cy="3390900"/>
          </a:xfrm>
          <a:prstGeom prst="rect">
            <a:avLst/>
          </a:prstGeom>
          <a:noFill/>
          <a:ln w="9525">
            <a:noFill/>
            <a:headEnd/>
            <a:tailEnd/>
          </a:ln>
        </p:spPr>
      </p:pic>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creenshot%202022-05-16%20at%2012.30.29.png" id="0" name="Picture 1"/>
          <p:cNvPicPr>
            <a:picLocks noGrp="1" noChangeAspect="1"/>
          </p:cNvPicPr>
          <p:nvPr/>
        </p:nvPicPr>
        <p:blipFill>
          <a:blip r:embed="rId2"/>
          <a:stretch>
            <a:fillRect/>
          </a:stretch>
        </p:blipFill>
        <p:spPr bwMode="auto">
          <a:xfrm>
            <a:off x="1574800" y="1193800"/>
            <a:ext cx="5994400" cy="3390900"/>
          </a:xfrm>
          <a:prstGeom prst="rect">
            <a:avLst/>
          </a:prstGeom>
          <a:noFill/>
          <a:ln w="9525">
            <a:noFill/>
            <a:headEnd/>
            <a:tailEnd/>
          </a:ln>
        </p:spPr>
      </p:pic>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Content Placeholder 2"/>
          <p:cNvSpPr>
            <a:spLocks noGrp="1"/>
          </p:cNvSpPr>
          <p:nvPr>
            <p:ph idx="1"/>
          </p:nvPr>
        </p:nvSpPr>
        <p:spPr/>
        <p:txBody>
          <a:bodyPr/>
          <a:lstStyle/>
          <a:p>
            <a:pPr lvl="0" indent="0" marL="0">
              <a:buNone/>
            </a:pPr>
          </a:p>
          <a:p>
            <a:pPr lvl="0" indent="0" marL="0">
              <a:buNone/>
            </a:pPr>
            <a:r>
              <a:rPr/>
              <a:t>All figures created by R. Lewis using www.biorender.com  </a:t>
            </a:r>
          </a:p>
          <a:p>
            <a:pPr lvl="0" indent="0" marL="0">
              <a:buNone/>
            </a:pPr>
            <a:r>
              <a:rPr/>
              <a:t>Andes, David, Nkechi Azie, Hongbo Yang, Rachel Harrington, Caroline Kelley, Ruo-Ding Tan, Eric Q Wu, et al. 2016. “Drug-Drug Interaction Associated with Mold-Active Triazoles Among Hospitalized Patients.” </a:t>
            </a:r>
            <a:r>
              <a:rPr i="1"/>
              <a:t>Antimicrobial Agents and Chemotherapy</a:t>
            </a:r>
            <a:r>
              <a:rPr/>
              <a:t> 60 (6): 3398–3406. </a:t>
            </a:r>
            <a:r>
              <a:rPr>
                <a:hlinkClick r:id="rId2"/>
              </a:rPr>
              <a:t>https://doi.org/10.1128/AAC.00054-16</a:t>
            </a:r>
            <a:r>
              <a:rPr/>
              <a:t>.</a:t>
            </a:r>
          </a:p>
          <a:p>
            <a:pPr lvl="0" indent="0" marL="0">
              <a:buNone/>
            </a:pPr>
            <a:r>
              <a:rPr/>
              <a:t>Bhatnagar, Sumit, Dwaipayan Mukherjee, Ahmed Hamed Salem, Dale Miles, Rajeev M. Menon, and John P. Gibbs. 2021. “Dose Adjustment of Venetoclax When Co-Administered with Posaconazole: Clinical Drug-Drug Interaction Predictions Using a PBPK Approach.” </a:t>
            </a:r>
            <a:r>
              <a:rPr i="1"/>
              <a:t>Cancer Chemotherapy and Pharmacology</a:t>
            </a:r>
            <a:r>
              <a:rPr/>
              <a:t> 87 (4): 465–74. </a:t>
            </a:r>
            <a:r>
              <a:rPr>
                <a:hlinkClick r:id="rId3"/>
              </a:rPr>
              <a:t>https://doi.org/10.1007/s00280-020-04179-w</a:t>
            </a:r>
            <a:r>
              <a:rPr/>
              <a:t>.</a:t>
            </a:r>
          </a:p>
          <a:p>
            <a:pPr lvl="0" indent="0" marL="0">
              <a:buNone/>
            </a:pPr>
            <a:r>
              <a:rPr/>
              <a:t>Bose, Prithviraj, David McCue, Sebastian Wurster, Nathan P Wiederhold, Marina Konopleva, Tapan M Kadia, Gautam Borthakur, et al. 2020. “Isavuconazole as Primary Anti-Fungal Prophylaxis in Patients with Acute Myeloid Leukemia or Myelodysplastic Syndrome: An Open-Label, Prospective, Phase II Study.” </a:t>
            </a:r>
            <a:r>
              <a:rPr i="1"/>
              <a:t>Clinical Infectious Diseases: An Official Publication of the Infectious Diseases Society of America</a:t>
            </a:r>
            <a:r>
              <a:rPr/>
              <a:t>, April. </a:t>
            </a:r>
            <a:r>
              <a:rPr>
                <a:hlinkClick r:id="rId4"/>
              </a:rPr>
              <a:t>https://doi.org/10.1093/cid/ciaa358</a:t>
            </a:r>
            <a:r>
              <a:rPr/>
              <a:t>.</a:t>
            </a:r>
          </a:p>
          <a:p>
            <a:pPr lvl="0" indent="0" marL="0">
              <a:buNone/>
            </a:pPr>
            <a:r>
              <a:rPr/>
              <a:t>Brüggemann, Roger J. M., Jan-Willem C. Alffenaar, Nicole M. A. Blijlevens, Eliane M. Billaud, Jos G. W. Kosterink, Paul E. Verweij, David M. Burger, and Louis D. Saravolatz. 2009. “Clinical Relevance of the Pharmacokinetic Interactions of Azole Antifungal Drugs with Other Coadministered Agents.” </a:t>
            </a:r>
            <a:r>
              <a:rPr i="1"/>
              <a:t>Clinical Infectious Diseases</a:t>
            </a:r>
            <a:r>
              <a:rPr/>
              <a:t> 48 (10): 1441–58. </a:t>
            </a:r>
            <a:r>
              <a:rPr>
                <a:hlinkClick r:id="rId5"/>
              </a:rPr>
              <a:t>https://doi.org/10.1086/598327</a:t>
            </a:r>
            <a:r>
              <a:rPr/>
              <a:t>.</a:t>
            </a:r>
          </a:p>
          <a:p>
            <a:pPr lvl="0" indent="0" marL="0">
              <a:buNone/>
            </a:pPr>
            <a:r>
              <a:rPr/>
              <a:t>Brüggemann, Roger J, Rebecca Verheggen, Emmy Boerrigter, Marta Stanzani, Paul E Verweij, Nicole M A Blijlevens, and Russell E Lewis. 2022. “Management of Drugdrug Interactions of Targeted Therapies for Haematological Malignancies and Triazole Antifungal Drugs.” </a:t>
            </a:r>
            <a:r>
              <a:rPr i="1"/>
              <a:t>The Lancet Haematology</a:t>
            </a:r>
            <a:r>
              <a:rPr/>
              <a:t> 9 (1): e58–72. </a:t>
            </a:r>
            <a:r>
              <a:rPr>
                <a:hlinkClick r:id="rId6"/>
              </a:rPr>
              <a:t>https://doi.org/10.1016/S2352-3026(21)00232-5</a:t>
            </a:r>
            <a:r>
              <a:rPr/>
              <a:t>.</a:t>
            </a:r>
          </a:p>
          <a:p>
            <a:pPr lvl="0" indent="0" marL="0">
              <a:buNone/>
            </a:pPr>
            <a:r>
              <a:rPr/>
              <a:t>Burger, Jan A, Alessandra Tedeschi, Paul M Barr, Tadeusz Robak, Carolyn Owen, Paolo Ghia, Osnat Bairey, et al. 2015. “Ibrutinib as Initial Therapy for Patients with Chronic Lymphocytic Leukemia.” </a:t>
            </a:r>
            <a:r>
              <a:rPr i="1"/>
              <a:t>The New England Journal of Medicine</a:t>
            </a:r>
            <a:r>
              <a:rPr/>
              <a:t> 373 (25): 2425–37. </a:t>
            </a:r>
            <a:r>
              <a:rPr>
                <a:hlinkClick r:id="rId7"/>
              </a:rPr>
              <a:t>https://doi.org/10.1056/NEJMoa1509388</a:t>
            </a:r>
            <a:r>
              <a:rPr/>
              <a:t>.</a:t>
            </a:r>
          </a:p>
          <a:p>
            <a:pPr lvl="0" indent="0" marL="0">
              <a:buNone/>
            </a:pPr>
            <a:r>
              <a:rPr/>
              <a:t>Chamilos, Georgios, Michail S Lionakis, and Dimitrios P Kontoyiannis. 2018. “Call for Action: Invasive Fungal Infections Associated With Ibrutinib and Other Small Molecule Kinase Inhibitors Targeting Immune Signaling Pathways.” </a:t>
            </a:r>
            <a:r>
              <a:rPr i="1"/>
              <a:t>Clinical Infectious Diseases: An Official Publication of the Infectious Diseases Society of America</a:t>
            </a:r>
            <a:r>
              <a:rPr/>
              <a:t> 66 (1): 140–48. </a:t>
            </a:r>
            <a:r>
              <a:rPr>
                <a:hlinkClick r:id="rId8"/>
              </a:rPr>
              <a:t>https://doi.org/10.1093/cid/cix687</a:t>
            </a:r>
            <a:r>
              <a:rPr/>
              <a:t>.</a:t>
            </a:r>
          </a:p>
          <a:p>
            <a:pPr lvl="0" indent="0" marL="0">
              <a:buNone/>
            </a:pPr>
            <a:r>
              <a:rPr/>
              <a:t>Frei, Michael, Samuel L. Aitken, Nitin Jain, Philip Thompson, William Wierda, Dimitrios P. Kontoyiannis, and Adam J. DiPippo. 2020. “Incidence and Characterization of Fungal Infections in Chronic Lymphocytic Leukemia Patients Receiving Ibrutinib.” </a:t>
            </a:r>
            <a:r>
              <a:rPr i="1"/>
              <a:t>Leukemia &amp; Lymphoma</a:t>
            </a:r>
            <a:r>
              <a:rPr/>
              <a:t> 61 (10): 2488–91. </a:t>
            </a:r>
            <a:r>
              <a:rPr>
                <a:hlinkClick r:id="rId9"/>
              </a:rPr>
              <a:t>https://doi.org/10.1080/10428194.2020.1775215</a:t>
            </a:r>
            <a:r>
              <a:rPr/>
              <a:t>.</a:t>
            </a:r>
          </a:p>
          <a:p>
            <a:pPr lvl="0" indent="0" marL="0">
              <a:buNone/>
            </a:pPr>
            <a:r>
              <a:rPr/>
              <a:t>Ghez, David, Anne Calleja, Caroline Protin, Marine Baron, Marie-Pierre Ledoux, Gandhi Damaj, Mathieu Dupont, et al. 2018. “Early-Onset Invasive Aspergillosis and Other Fungal Infections in Patients Treated with Ibrutinib.” </a:t>
            </a:r>
            <a:r>
              <a:rPr i="1"/>
              <a:t>Blood</a:t>
            </a:r>
            <a:r>
              <a:rPr/>
              <a:t> 131 (17): 1955–59. </a:t>
            </a:r>
            <a:r>
              <a:rPr>
                <a:hlinkClick r:id="rId10"/>
              </a:rPr>
              <a:t>https://doi.org/10.1182/blood-2017-11-818286</a:t>
            </a:r>
            <a:r>
              <a:rPr/>
              <a:t>.</a:t>
            </a:r>
          </a:p>
          <a:p>
            <a:pPr lvl="0" indent="0" marL="0">
              <a:buNone/>
            </a:pPr>
            <a:r>
              <a:rPr/>
              <a:t>Gomes, Marisa Z R, Ying Jiang, Victor E Mulanovich, Russell E Lewis, and Dimitrios P Kontoyiannis. 2014. “Effectiveness of Primary Anti-Aspergillus Prophylaxis During Remission Induction Chemotherapy of Acute Myeloid Leukemia.” </a:t>
            </a:r>
            <a:r>
              <a:rPr i="1"/>
              <a:t>Antimicrobial Agents and Chemotherapy</a:t>
            </a:r>
            <a:r>
              <a:rPr/>
              <a:t> 58 (5): 2775–80. </a:t>
            </a:r>
            <a:r>
              <a:rPr>
                <a:hlinkClick r:id="rId11"/>
              </a:rPr>
              <a:t>https://doi.org/10.1128/AAC.01527-13</a:t>
            </a:r>
            <a:r>
              <a:rPr/>
              <a:t>.</a:t>
            </a:r>
          </a:p>
          <a:p>
            <a:pPr lvl="0" indent="0" marL="0">
              <a:buNone/>
            </a:pPr>
            <a:r>
              <a:rPr/>
              <a:t>Groll, A H, A Desai, D Han, C Howieson… - … in drug development, and 2017. 2017. “Pharmacokinetic Assessment of Drug-Drug Interactions of Isavuconazole with the Immunosuppressants Cyclosporine, Mycophenolic Acid, Prednisolone ….” </a:t>
            </a:r>
            <a:r>
              <a:rPr i="1"/>
              <a:t>Wiley Online Library</a:t>
            </a:r>
            <a:r>
              <a:rPr/>
              <a:t>.</a:t>
            </a:r>
          </a:p>
          <a:p>
            <a:pPr lvl="0" indent="0" marL="0">
              <a:buNone/>
            </a:pPr>
            <a:r>
              <a:rPr/>
              <a:t>Johnson, Melissa D. 2021. “Antifungals in Clinical Use and the Pipeline.” </a:t>
            </a:r>
            <a:r>
              <a:rPr i="1"/>
              <a:t>Infectious Disease Clinics of North America</a:t>
            </a:r>
            <a:r>
              <a:rPr/>
              <a:t>, Fungal Infections, 35 (2): 341–71. </a:t>
            </a:r>
            <a:r>
              <a:rPr>
                <a:hlinkClick r:id="rId12"/>
              </a:rPr>
              <a:t>https://doi.org/10.1016/j.idc.2021.03.005</a:t>
            </a:r>
            <a:r>
              <a:rPr/>
              <a:t>.</a:t>
            </a:r>
          </a:p>
          <a:p>
            <a:pPr lvl="0" indent="0" marL="0">
              <a:buNone/>
            </a:pPr>
            <a:r>
              <a:rPr/>
              <a:t>Kantarjian, Hagop M., Nitin Jain, Guillermo Garcia-Manero, Mary Alma Welch, Farhad Ravandi, William G. Wierda, and Elias J. Jabbour. 2022. “The Cure of Leukemia Through the Optimist’s Prism.” </a:t>
            </a:r>
            <a:r>
              <a:rPr i="1"/>
              <a:t>Cancer</a:t>
            </a:r>
            <a:r>
              <a:rPr/>
              <a:t> 128 (2): 240–59. </a:t>
            </a:r>
            <a:r>
              <a:rPr>
                <a:hlinkClick r:id="rId13"/>
              </a:rPr>
              <a:t>https://doi.org/10.1002/cncr.33933</a:t>
            </a:r>
            <a:r>
              <a:rPr/>
              <a:t>.</a:t>
            </a:r>
          </a:p>
          <a:p>
            <a:pPr lvl="0" indent="0" marL="0">
              <a:buNone/>
            </a:pPr>
            <a:r>
              <a:rPr/>
              <a:t>Kantarjian, Hagop, Nicholas J Short, Courtney DiNardo, Eytan M Stein, Naval Daver, Alexander E Perl, Eunice S Wang, Andrew Wei, and Martin Tallman. 2021. “Harnessing the Benefits of Available Targeted Therapies in Acute Myeloid Leukaemia.” </a:t>
            </a:r>
            <a:r>
              <a:rPr i="1"/>
              <a:t>The Lancet Haematology</a:t>
            </a:r>
            <a:r>
              <a:rPr/>
              <a:t> 8 (12): e922–33. </a:t>
            </a:r>
            <a:r>
              <a:rPr>
                <a:hlinkClick r:id="rId14"/>
              </a:rPr>
              <a:t>https://doi.org/10.1016/S2352-3026(21)00270-2</a:t>
            </a:r>
            <a:r>
              <a:rPr/>
              <a:t>.</a:t>
            </a:r>
          </a:p>
          <a:p>
            <a:pPr lvl="0" indent="0" marL="0">
              <a:buNone/>
            </a:pPr>
            <a:r>
              <a:rPr/>
              <a:t>Keirns, J, A Desai, D Kowalski, C Lademacher, S Mujais, B Parker, M J Schneidkraut, et al. 2017. “QT Interval Shortening With Isavuconazole: In Vitro and In Vivo Effects on Cardiac Repolarization.” </a:t>
            </a:r>
            <a:r>
              <a:rPr i="1"/>
              <a:t>Clinical Pharmacology and Therapeutics</a:t>
            </a:r>
            <a:r>
              <a:rPr/>
              <a:t> 101 (6): 782–90. </a:t>
            </a:r>
            <a:r>
              <a:rPr>
                <a:hlinkClick r:id="rId15"/>
              </a:rPr>
              <a:t>https://doi.org/10.1002/cpt.620</a:t>
            </a:r>
            <a:r>
              <a:rPr/>
              <a:t>.</a:t>
            </a:r>
          </a:p>
          <a:p>
            <a:pPr lvl="0" indent="0" marL="0">
              <a:buNone/>
            </a:pPr>
            <a:r>
              <a:rPr/>
              <a:t>Kieu, Van, Kristi Jhangiani, Sanjeet Dadwal, Ryotaro Nakamura, and Doreen Pon. 2019. “Effect of Isavuconazole on Tacrolimus and Sirolimus Serum Concentrations in Allogeneic Hematopoietic Stem Cell Transplant Patients: A Drug-Drug Interaction Study.” </a:t>
            </a:r>
            <a:r>
              <a:rPr i="1"/>
              <a:t>Transplant Infectious Disease: An Official Journal of the Transplantation Society</a:t>
            </a:r>
            <a:r>
              <a:rPr/>
              <a:t> 21 (1): e13007. </a:t>
            </a:r>
            <a:r>
              <a:rPr>
                <a:hlinkClick r:id="rId16"/>
              </a:rPr>
              <a:t>https://doi.org/10.1111/tid.13007</a:t>
            </a:r>
            <a:r>
              <a:rPr/>
              <a:t>.</a:t>
            </a:r>
          </a:p>
          <a:p>
            <a:pPr lvl="0" indent="0" marL="0">
              <a:buNone/>
            </a:pPr>
            <a:r>
              <a:rPr/>
              <a:t>Kufel, Wesley D, Paul M Armistead, Lindsay M Daniels, Jonathan R Ptachcinski, Maurice D Alexander, and J Ryan Shaw. 2018. “Drug-Drug Interaction Between Isavuconazole and Tacrolimus: Is Empiric Dose Adjustment Necessary?” </a:t>
            </a:r>
            <a:r>
              <a:rPr i="1"/>
              <a:t>Journal of Pharmacy Practice</a:t>
            </a:r>
            <a:r>
              <a:rPr/>
              <a:t>, July, 897190018790688. </a:t>
            </a:r>
            <a:r>
              <a:rPr>
                <a:hlinkClick r:id="rId17"/>
              </a:rPr>
              <a:t>https://doi.org/10.1177/0897190018790688</a:t>
            </a:r>
            <a:r>
              <a:rPr/>
              <a:t>.</a:t>
            </a:r>
          </a:p>
          <a:p>
            <a:pPr lvl="0" indent="0" marL="0">
              <a:buNone/>
            </a:pPr>
            <a:r>
              <a:rPr/>
              <a:t>Lewis, R. E. 2011. “Current Concepts in Antifungal Pharmacology.” </a:t>
            </a:r>
            <a:r>
              <a:rPr i="1"/>
              <a:t>Mayo Clinic Proceedings</a:t>
            </a:r>
            <a:r>
              <a:rPr/>
              <a:t> 86 (8): 805–17. </a:t>
            </a:r>
            <a:r>
              <a:rPr>
                <a:hlinkClick r:id="rId18"/>
              </a:rPr>
              <a:t>https://doi.org/10.4065/mcp.2011.0247</a:t>
            </a:r>
            <a:r>
              <a:rPr/>
              <a:t>.</a:t>
            </a:r>
          </a:p>
          <a:p>
            <a:pPr lvl="0" indent="0" marL="0">
              <a:buNone/>
            </a:pPr>
            <a:r>
              <a:rPr/>
              <a:t>Maertens, Johan A, Issam I Raad, Kieren A Marr, Thomas F Patterson, Dimitrios P Kontoyiannis, Oliver A Cornely, Eric J Bow, et al. 2016. “Isavuconazole Versus Voriconazole for Primary Treatment of Invasive Mould Disease Caused by Aspergillus and Other Filamentous Fungi (SECURE): A Phase 3, Randomised-Controlled, Non-Inferiority Trial.” </a:t>
            </a:r>
            <a:r>
              <a:rPr i="1"/>
              <a:t>The Lancet</a:t>
            </a:r>
            <a:r>
              <a:rPr/>
              <a:t> 387 (10020): 760–69. </a:t>
            </a:r>
            <a:r>
              <a:rPr>
                <a:hlinkClick r:id="rId19"/>
              </a:rPr>
              <a:t>https://doi.org/10.1016/S0140-6736(15)01159-9</a:t>
            </a:r>
            <a:r>
              <a:rPr/>
              <a:t>.</a:t>
            </a:r>
          </a:p>
          <a:p>
            <a:pPr lvl="0" indent="0" marL="0">
              <a:buNone/>
            </a:pPr>
            <a:r>
              <a:rPr/>
              <a:t>Marty, Francisco M, John R Perfect, Oliver A Cornely, Kathleen Mullane, Galia Rahav, Misun Lee, Masanori Ito, Rochelle Maher, Bernhardt Zeiher, and Luis Ostrosky-Zeichner. 2014. “An Open-Label Phase 3 Study of Isavuconazole (VITAL): Focus on Mucormycosis.” </a:t>
            </a:r>
            <a:r>
              <a:rPr i="1"/>
              <a:t>Risk</a:t>
            </a:r>
            <a:r>
              <a:rPr/>
              <a:t> 8: 21–26.</a:t>
            </a:r>
          </a:p>
          <a:p>
            <a:pPr lvl="0" indent="0" marL="0">
              <a:buNone/>
            </a:pPr>
            <a:r>
              <a:rPr/>
              <a:t>Megías-Vericat, Juan Eduardo, Antonio Solana-Altabella, Octavio Ballesta-López, David Martínez-Cuadrón, and Pau Montesinos. 2020. “Drug-Drug Interactions of Newly Approved Small Molecule Inhibitors for Acute Myeloid Leukemia.” </a:t>
            </a:r>
            <a:r>
              <a:rPr i="1"/>
              <a:t>Annals of Hematology</a:t>
            </a:r>
            <a:r>
              <a:rPr/>
              <a:t> 99 (9): 1989–2007. </a:t>
            </a:r>
            <a:r>
              <a:rPr>
                <a:hlinkClick r:id="rId20"/>
              </a:rPr>
              <a:t>https://doi.org/10.1007/s00277-020-04186-0</a:t>
            </a:r>
            <a:r>
              <a:rPr/>
              <a:t>.</a:t>
            </a:r>
          </a:p>
          <a:p>
            <a:pPr lvl="0" indent="0" marL="0">
              <a:buNone/>
            </a:pPr>
            <a:r>
              <a:rPr/>
              <a:t>Menna, Pierantonio, Emanuela Salvatorelli, Maria Ilaria Del Principe, Salvatore Perrone, Livio Pagano, Francesco Marchesi, and Giorgio Minotti. 2021. “Choosing Antifungals for the Midostaurin-Treated Patient: Does Cyp3a4 Outweigh Recommendations? A Brief Insight from Real Life.” </a:t>
            </a:r>
            <a:r>
              <a:rPr i="1"/>
              <a:t>Chemotherapy</a:t>
            </a:r>
            <a:r>
              <a:rPr/>
              <a:t> 66 (1-2): 47–52. </a:t>
            </a:r>
            <a:r>
              <a:rPr>
                <a:hlinkClick r:id="rId21"/>
              </a:rPr>
              <a:t>https://doi.org/10.1159/000513989</a:t>
            </a:r>
            <a:r>
              <a:rPr/>
              <a:t>.</a:t>
            </a:r>
          </a:p>
          <a:p>
            <a:pPr lvl="0" indent="0" marL="0">
              <a:buNone/>
            </a:pPr>
            <a:r>
              <a:rPr/>
              <a:t>Ostroskey-Zeichner, L, MH Nguyen, Bubalo, J., Alexander, B.J., M. H. Miceli, P. Pappas, Song, Y, and Thompson, G.R. 2021. “Multicenter Registry of Patients Recieving Systemic Mould-Active Triazoles for Treatment or Prophylaxis of Fungal Infections.” In </a:t>
            </a:r>
            <a:r>
              <a:rPr i="1"/>
              <a:t>31st European Conference on Clinical Microbiology and Infectious Diseases</a:t>
            </a:r>
            <a:r>
              <a:rPr/>
              <a:t>. Online.</a:t>
            </a:r>
          </a:p>
          <a:p>
            <a:pPr lvl="0" indent="0" marL="0">
              <a:buNone/>
            </a:pPr>
            <a:r>
              <a:rPr/>
              <a:t>Ouatas, Taoufik, Vincent Duval, Karen Sinclair, and Noah Berkowitz. 2017. “Concomitant Use of Midostaurin with Strong Cyp3a4 Inhibitors: An Analysis from the Ratify Trial.” </a:t>
            </a:r>
            <a:r>
              <a:rPr i="1"/>
              <a:t>Blood</a:t>
            </a:r>
            <a:r>
              <a:rPr/>
              <a:t> 130 (Supplement 1): 3814–14. </a:t>
            </a:r>
            <a:r>
              <a:rPr>
                <a:hlinkClick r:id="rId22"/>
              </a:rPr>
              <a:t>https://doi.org/10.1182/blood.V130.Suppl_1.3814.3814</a:t>
            </a:r>
            <a:r>
              <a:rPr/>
              <a:t>.</a:t>
            </a:r>
          </a:p>
          <a:p>
            <a:pPr lvl="0" indent="0" marL="0">
              <a:buNone/>
            </a:pPr>
            <a:r>
              <a:rPr/>
              <a:t>Rausch, Caitlin R, Courtney D DiNardo, Abhishek Maiti, Nadya Jammal, Tapan M Kadia, Kayleigh Marx, Gautam M Borthakur, et al. 2019. “Venetoclax Dosing in Combination with Antifungal Agents: Real World Experience in Patients with Acute Myeloid Leukemia.” </a:t>
            </a:r>
            <a:r>
              <a:rPr i="1"/>
              <a:t>Blood</a:t>
            </a:r>
            <a:r>
              <a:rPr/>
              <a:t> 134 (Supplement_1): 2640–40. </a:t>
            </a:r>
            <a:r>
              <a:rPr>
                <a:hlinkClick r:id="rId23"/>
              </a:rPr>
              <a:t>https://doi.org/10.1182/blood-2019-131988</a:t>
            </a:r>
            <a:r>
              <a:rPr/>
              <a:t>.</a:t>
            </a:r>
          </a:p>
          <a:p>
            <a:pPr lvl="0" indent="0" marL="0">
              <a:buNone/>
            </a:pPr>
            <a:r>
              <a:rPr/>
              <a:t>Stemler, Jannik, Nick de Jonge, Nicole Skoetz, János Sinkó, Roger J Brüggemann, Alessandro Busca, Ronen Ben-Ami, et al. 2022. “Antifungal Prophylaxis in Adult Patients with Acute Myeloid Leukaemia Treated with Novel Targeted Therapies: A Systematic Review and Expert Consensus Recommendation from the European Hematology Association.” </a:t>
            </a:r>
            <a:r>
              <a:rPr i="1"/>
              <a:t>The Lancet Haematology</a:t>
            </a:r>
            <a:r>
              <a:rPr/>
              <a:t> 9 (5): e361–73. </a:t>
            </a:r>
            <a:r>
              <a:rPr>
                <a:hlinkClick r:id="rId24"/>
              </a:rPr>
              <a:t>https://doi.org/10.1016/S2352-3026(22)00073-4</a:t>
            </a:r>
            <a:r>
              <a:rPr/>
              <a:t>.</a:t>
            </a:r>
          </a:p>
          <a:p>
            <a:pPr lvl="0" indent="0" marL="0">
              <a:buNone/>
            </a:pPr>
            <a:r>
              <a:rPr/>
              <a:t>Trifilio, S, and J Mehta. 2014. “Antimicrobial Prophylaxis in Hematopoietic Stem Cell Transplantation Recipients: 10 Years After.” </a:t>
            </a:r>
            <a:r>
              <a:rPr i="1"/>
              <a:t>Transplant Infectious Disease: An Official Journal of the Transplantation Society</a:t>
            </a:r>
            <a:r>
              <a:rPr/>
              <a:t> 16 (4): 548–55. </a:t>
            </a:r>
            <a:r>
              <a:rPr>
                <a:hlinkClick r:id="rId25"/>
              </a:rPr>
              <a:t>https://doi.org/10.1111/tid.12237</a:t>
            </a:r>
            <a:r>
              <a:rPr/>
              <a:t>.</a:t>
            </a:r>
          </a:p>
          <a:p>
            <a:pPr lvl="0" indent="0" marL="0">
              <a:buNone/>
            </a:pPr>
            <a:r>
              <a:rPr/>
              <a:t>Varughese, Tilly, Ying Taur, Nina Cohen, M Lia Palomba, Susan K Seo, Tobias M Hohl, and Gil Redelman-Sidi. 2018. “Serious Infections in Patients Receiving Ibrutinib for Treatment of Lymphoid Cancer.” </a:t>
            </a:r>
            <a:r>
              <a:rPr i="1"/>
              <a:t>Clinical Infectious Diseases: An Official Publication of the Infectious Diseases Society of America</a:t>
            </a:r>
            <a:r>
              <a:rPr/>
              <a:t> 67 (5): 687–92. </a:t>
            </a:r>
            <a:r>
              <a:rPr>
                <a:hlinkClick r:id="rId26"/>
              </a:rPr>
              <a:t>https://doi.org/10.1093/cid/ciy175</a:t>
            </a:r>
            <a:r>
              <a:rPr/>
              <a:t>.</a:t>
            </a:r>
          </a:p>
          <a:p>
            <a:pPr lvl="0" indent="0" marL="0">
              <a:buNone/>
            </a:pPr>
            <a:r>
              <a:rPr/>
              <a:t>Wang, Eunice S, and Jeffrey Baron. 2020. “Management of Toxicities Associated with Targeted Therapies for Acute Myeloid Leukemia: When to Push Through and When to Stop.” </a:t>
            </a:r>
            <a:r>
              <a:rPr i="1"/>
              <a:t>Hematology / the Education Program of the American Society of Hematology. American Society of Hematology. Education Program</a:t>
            </a:r>
            <a:r>
              <a:rPr/>
              <a:t> 2020 (1): 57–66. </a:t>
            </a:r>
            <a:r>
              <a:rPr>
                <a:hlinkClick r:id="rId27"/>
              </a:rPr>
              <a:t>https://doi.org/10.1182/hematology.2020000089</a:t>
            </a:r>
            <a:r>
              <a:rPr/>
              <a:t>.</a:t>
            </a:r>
          </a:p>
          <a:p>
            <a:pPr lvl="0" indent="0" marL="0">
              <a:buNone/>
            </a:pPr>
            <a:r>
              <a:rPr/>
              <a:t>Young, Jo-Anne H. 2021. “Both ‘Small Ball’ and ‘Big Inning’ Teams Are Progressing the Value of Antifungal Prophylaxis Among Patients with Hematologic Malignancy.” </a:t>
            </a:r>
            <a:r>
              <a:rPr i="1"/>
              <a:t>Clinical Infectious Diseases: An Official Publication of the Infectious Diseases Society of America</a:t>
            </a:r>
            <a:r>
              <a:rPr/>
              <a:t> 72 (10): 1764–66. </a:t>
            </a:r>
            <a:r>
              <a:rPr>
                <a:hlinkClick r:id="rId28"/>
              </a:rPr>
              <a:t>https://doi.org/10.1093/cid/ciaa569</a:t>
            </a:r>
            <a:r>
              <a:rPr/>
              <a:t>.</a:t>
            </a:r>
          </a:p>
        </p:txBody>
      </p:sp>
    </p:spTree>
  </p:cSl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Notes</a:t>
            </a:r>
          </a:p>
        </p:txBody>
      </p:sp>
      <p:sp>
        <p:nvSpPr>
          <p:cNvPr id="3" name="Content Placeholder 2"/>
          <p:cNvSpPr>
            <a:spLocks noGrp="1"/>
          </p:cNvSpPr>
          <p:nvPr>
            <p:ph idx="1"/>
          </p:nvPr>
        </p:nvSpPr>
        <p:spPr/>
        <p:txBody>
          <a:bodyPr/>
          <a:lstStyle/>
          <a:p>
            <a:pPr lvl="0" indent="0" marL="0">
              <a:buNone/>
            </a:pPr>
            <a:r>
              <a:rPr sz="1800"/>
              <a:t>1. fluconazole, isavuconazole</a:t>
            </a:r>
          </a:p>
          <a:p>
            <a:pPr lvl="0" indent="0" marL="0">
              <a:buNone/>
            </a:pPr>
            <a:r>
              <a:rPr sz="1800"/>
              <a:t>2. voriconazole, posaconazole</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a:t>
            </a:r>
          </a:p>
          <a:p>
            <a:pPr lvl="0" indent="0" marL="0">
              <a:buNone/>
            </a:pPr>
            <a:r>
              <a:rPr/>
              <a:t>*some therapies investigational or not licensed in Canada</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How is invasive fungal disease risk altered  by targeted therapies?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2022-05-16T14:57:36Z</dcterms:created>
  <dcterms:modified xsi:type="dcterms:W3CDTF">2022-05-16T14:57:36Z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references.bib</vt:lpwstr>
  </property>
  <property fmtid="{D5CDD505-2E9C-101B-9397-08002B2CF9AE}" pid="3" name="editor">
    <vt:lpwstr>visual</vt:lpwstr>
  </property>
  <property fmtid="{D5CDD505-2E9C-101B-9397-08002B2CF9AE}" pid="4" name="format">
    <vt:lpwstr>pptx</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pagetitle">
    <vt:lpwstr>avir-talk_ppt</vt:lpwstr>
  </property>
  <property fmtid="{D5CDD505-2E9C-101B-9397-08002B2CF9AE}" pid="9" name="project">
    <vt:lpwstr/>
  </property>
  <property fmtid="{D5CDD505-2E9C-101B-9397-08002B2CF9AE}" pid="10" name="toc-title">
    <vt:lpwstr>Table of contents</vt:lpwstr>
  </property>
</Properties>
</file>